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C093F5-C758-4377-99B4-7482167EC4D8}" type="datetimeFigureOut">
              <a:rPr lang="fr-FR" smtClean="0"/>
              <a:t>14/04/2020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18D46B-F9BE-44B2-98F4-97927255AC27}" type="slidenum">
              <a:rPr lang="fr-FR" smtClean="0"/>
              <a:t>‹N°›</a:t>
            </a:fld>
            <a:endParaRPr lang="fr-FR"/>
          </a:p>
        </p:txBody>
      </p:sp>
    </p:spTree>
    <p:extLst>
      <p:ext uri="{BB962C8B-B14F-4D97-AF65-F5344CB8AC3E}">
        <p14:creationId xmlns:p14="http://schemas.microsoft.com/office/powerpoint/2010/main" val="1378090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018D46B-F9BE-44B2-98F4-97927255AC27}" type="slidenum">
              <a:rPr lang="fr-FR" smtClean="0"/>
              <a:t>4</a:t>
            </a:fld>
            <a:endParaRPr lang="fr-FR"/>
          </a:p>
        </p:txBody>
      </p:sp>
    </p:spTree>
    <p:extLst>
      <p:ext uri="{BB962C8B-B14F-4D97-AF65-F5344CB8AC3E}">
        <p14:creationId xmlns:p14="http://schemas.microsoft.com/office/powerpoint/2010/main" val="3402174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018D46B-F9BE-44B2-98F4-97927255AC27}" type="slidenum">
              <a:rPr lang="fr-FR" smtClean="0"/>
              <a:t>6</a:t>
            </a:fld>
            <a:endParaRPr lang="fr-FR"/>
          </a:p>
        </p:txBody>
      </p:sp>
    </p:spTree>
    <p:extLst>
      <p:ext uri="{BB962C8B-B14F-4D97-AF65-F5344CB8AC3E}">
        <p14:creationId xmlns:p14="http://schemas.microsoft.com/office/powerpoint/2010/main" val="111034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4613145-573C-4A15-83A1-81F80FB49D4B}" type="datetimeFigureOut">
              <a:rPr lang="fr-FR" smtClean="0"/>
              <a:t>14/04/2020</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D722B0C-759D-4B8B-B455-857CDBFDFD14}" type="slidenum">
              <a:rPr lang="fr-FR" smtClean="0"/>
              <a:t>‹N°›</a:t>
            </a:fld>
            <a:endParaRPr lang="fr-FR"/>
          </a:p>
        </p:txBody>
      </p:sp>
    </p:spTree>
    <p:extLst>
      <p:ext uri="{BB962C8B-B14F-4D97-AF65-F5344CB8AC3E}">
        <p14:creationId xmlns:p14="http://schemas.microsoft.com/office/powerpoint/2010/main" val="2595277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4613145-573C-4A15-83A1-81F80FB49D4B}" type="datetimeFigureOut">
              <a:rPr lang="fr-FR" smtClean="0"/>
              <a:t>14/04/2020</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722B0C-759D-4B8B-B455-857CDBFDFD14}" type="slidenum">
              <a:rPr lang="fr-FR" smtClean="0"/>
              <a:t>‹N°›</a:t>
            </a:fld>
            <a:endParaRPr lang="fr-FR"/>
          </a:p>
        </p:txBody>
      </p:sp>
    </p:spTree>
    <p:extLst>
      <p:ext uri="{BB962C8B-B14F-4D97-AF65-F5344CB8AC3E}">
        <p14:creationId xmlns:p14="http://schemas.microsoft.com/office/powerpoint/2010/main" val="2555610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4613145-573C-4A15-83A1-81F80FB49D4B}" type="datetimeFigureOut">
              <a:rPr lang="fr-FR" smtClean="0"/>
              <a:t>14/04/2020</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722B0C-759D-4B8B-B455-857CDBFDFD14}"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70921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94613145-573C-4A15-83A1-81F80FB49D4B}" type="datetimeFigureOut">
              <a:rPr lang="fr-FR" smtClean="0"/>
              <a:t>14/04/2020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722B0C-759D-4B8B-B455-857CDBFDFD14}" type="slidenum">
              <a:rPr lang="fr-FR" smtClean="0"/>
              <a:t>‹N°›</a:t>
            </a:fld>
            <a:endParaRPr lang="fr-FR"/>
          </a:p>
        </p:txBody>
      </p:sp>
    </p:spTree>
    <p:extLst>
      <p:ext uri="{BB962C8B-B14F-4D97-AF65-F5344CB8AC3E}">
        <p14:creationId xmlns:p14="http://schemas.microsoft.com/office/powerpoint/2010/main" val="2172290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94613145-573C-4A15-83A1-81F80FB49D4B}" type="datetimeFigureOut">
              <a:rPr lang="fr-FR" smtClean="0"/>
              <a:t>14/04/2020</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722B0C-759D-4B8B-B455-857CDBFDFD14}"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168946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94613145-573C-4A15-83A1-81F80FB49D4B}" type="datetimeFigureOut">
              <a:rPr lang="fr-FR" smtClean="0"/>
              <a:t>14/04/2020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722B0C-759D-4B8B-B455-857CDBFDFD14}" type="slidenum">
              <a:rPr lang="fr-FR" smtClean="0"/>
              <a:t>‹N°›</a:t>
            </a:fld>
            <a:endParaRPr lang="fr-FR"/>
          </a:p>
        </p:txBody>
      </p:sp>
    </p:spTree>
    <p:extLst>
      <p:ext uri="{BB962C8B-B14F-4D97-AF65-F5344CB8AC3E}">
        <p14:creationId xmlns:p14="http://schemas.microsoft.com/office/powerpoint/2010/main" val="3571335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4613145-573C-4A15-83A1-81F80FB49D4B}" type="datetimeFigureOut">
              <a:rPr lang="fr-FR" smtClean="0"/>
              <a:t>14/04/2020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722B0C-759D-4B8B-B455-857CDBFDFD14}" type="slidenum">
              <a:rPr lang="fr-FR" smtClean="0"/>
              <a:t>‹N°›</a:t>
            </a:fld>
            <a:endParaRPr lang="fr-FR"/>
          </a:p>
        </p:txBody>
      </p:sp>
    </p:spTree>
    <p:extLst>
      <p:ext uri="{BB962C8B-B14F-4D97-AF65-F5344CB8AC3E}">
        <p14:creationId xmlns:p14="http://schemas.microsoft.com/office/powerpoint/2010/main" val="3799868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4613145-573C-4A15-83A1-81F80FB49D4B}" type="datetimeFigureOut">
              <a:rPr lang="fr-FR" smtClean="0"/>
              <a:t>14/04/2020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722B0C-759D-4B8B-B455-857CDBFDFD14}" type="slidenum">
              <a:rPr lang="fr-FR" smtClean="0"/>
              <a:t>‹N°›</a:t>
            </a:fld>
            <a:endParaRPr lang="fr-FR"/>
          </a:p>
        </p:txBody>
      </p:sp>
    </p:spTree>
    <p:extLst>
      <p:ext uri="{BB962C8B-B14F-4D97-AF65-F5344CB8AC3E}">
        <p14:creationId xmlns:p14="http://schemas.microsoft.com/office/powerpoint/2010/main" val="1322842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4613145-573C-4A15-83A1-81F80FB49D4B}" type="datetimeFigureOut">
              <a:rPr lang="fr-FR" smtClean="0"/>
              <a:t>14/04/2020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722B0C-759D-4B8B-B455-857CDBFDFD14}" type="slidenum">
              <a:rPr lang="fr-FR" smtClean="0"/>
              <a:t>‹N°›</a:t>
            </a:fld>
            <a:endParaRPr lang="fr-FR"/>
          </a:p>
        </p:txBody>
      </p:sp>
    </p:spTree>
    <p:extLst>
      <p:ext uri="{BB962C8B-B14F-4D97-AF65-F5344CB8AC3E}">
        <p14:creationId xmlns:p14="http://schemas.microsoft.com/office/powerpoint/2010/main" val="886469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4613145-573C-4A15-83A1-81F80FB49D4B}" type="datetimeFigureOut">
              <a:rPr lang="fr-FR" smtClean="0"/>
              <a:t>14/04/2020</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722B0C-759D-4B8B-B455-857CDBFDFD14}" type="slidenum">
              <a:rPr lang="fr-FR" smtClean="0"/>
              <a:t>‹N°›</a:t>
            </a:fld>
            <a:endParaRPr lang="fr-FR"/>
          </a:p>
        </p:txBody>
      </p:sp>
    </p:spTree>
    <p:extLst>
      <p:ext uri="{BB962C8B-B14F-4D97-AF65-F5344CB8AC3E}">
        <p14:creationId xmlns:p14="http://schemas.microsoft.com/office/powerpoint/2010/main" val="219905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4613145-573C-4A15-83A1-81F80FB49D4B}" type="datetimeFigureOut">
              <a:rPr lang="fr-FR" smtClean="0"/>
              <a:t>14/04/2020</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D722B0C-759D-4B8B-B455-857CDBFDFD14}" type="slidenum">
              <a:rPr lang="fr-FR" smtClean="0"/>
              <a:t>‹N°›</a:t>
            </a:fld>
            <a:endParaRPr lang="fr-FR"/>
          </a:p>
        </p:txBody>
      </p:sp>
    </p:spTree>
    <p:extLst>
      <p:ext uri="{BB962C8B-B14F-4D97-AF65-F5344CB8AC3E}">
        <p14:creationId xmlns:p14="http://schemas.microsoft.com/office/powerpoint/2010/main" val="1568836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4613145-573C-4A15-83A1-81F80FB49D4B}" type="datetimeFigureOut">
              <a:rPr lang="fr-FR" smtClean="0"/>
              <a:t>14/04/2020</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D722B0C-759D-4B8B-B455-857CDBFDFD14}" type="slidenum">
              <a:rPr lang="fr-FR" smtClean="0"/>
              <a:t>‹N°›</a:t>
            </a:fld>
            <a:endParaRPr lang="fr-FR"/>
          </a:p>
        </p:txBody>
      </p:sp>
    </p:spTree>
    <p:extLst>
      <p:ext uri="{BB962C8B-B14F-4D97-AF65-F5344CB8AC3E}">
        <p14:creationId xmlns:p14="http://schemas.microsoft.com/office/powerpoint/2010/main" val="745546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4613145-573C-4A15-83A1-81F80FB49D4B}" type="datetimeFigureOut">
              <a:rPr lang="fr-FR" smtClean="0"/>
              <a:t>14/04/2020</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D722B0C-759D-4B8B-B455-857CDBFDFD14}" type="slidenum">
              <a:rPr lang="fr-FR" smtClean="0"/>
              <a:t>‹N°›</a:t>
            </a:fld>
            <a:endParaRPr lang="fr-FR"/>
          </a:p>
        </p:txBody>
      </p:sp>
    </p:spTree>
    <p:extLst>
      <p:ext uri="{BB962C8B-B14F-4D97-AF65-F5344CB8AC3E}">
        <p14:creationId xmlns:p14="http://schemas.microsoft.com/office/powerpoint/2010/main" val="4030727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613145-573C-4A15-83A1-81F80FB49D4B}" type="datetimeFigureOut">
              <a:rPr lang="fr-FR" smtClean="0"/>
              <a:t>14/04/2020</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D722B0C-759D-4B8B-B455-857CDBFDFD14}" type="slidenum">
              <a:rPr lang="fr-FR" smtClean="0"/>
              <a:t>‹N°›</a:t>
            </a:fld>
            <a:endParaRPr lang="fr-FR"/>
          </a:p>
        </p:txBody>
      </p:sp>
    </p:spTree>
    <p:extLst>
      <p:ext uri="{BB962C8B-B14F-4D97-AF65-F5344CB8AC3E}">
        <p14:creationId xmlns:p14="http://schemas.microsoft.com/office/powerpoint/2010/main" val="389485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4613145-573C-4A15-83A1-81F80FB49D4B}" type="datetimeFigureOut">
              <a:rPr lang="fr-FR" smtClean="0"/>
              <a:t>14/04/2020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D722B0C-759D-4B8B-B455-857CDBFDFD14}" type="slidenum">
              <a:rPr lang="fr-FR" smtClean="0"/>
              <a:t>‹N°›</a:t>
            </a:fld>
            <a:endParaRPr lang="fr-FR"/>
          </a:p>
        </p:txBody>
      </p:sp>
    </p:spTree>
    <p:extLst>
      <p:ext uri="{BB962C8B-B14F-4D97-AF65-F5344CB8AC3E}">
        <p14:creationId xmlns:p14="http://schemas.microsoft.com/office/powerpoint/2010/main" val="2192143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4613145-573C-4A15-83A1-81F80FB49D4B}" type="datetimeFigureOut">
              <a:rPr lang="fr-FR" smtClean="0"/>
              <a:t>14/04/2020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722B0C-759D-4B8B-B455-857CDBFDFD14}" type="slidenum">
              <a:rPr lang="fr-FR" smtClean="0"/>
              <a:t>‹N°›</a:t>
            </a:fld>
            <a:endParaRPr lang="fr-FR"/>
          </a:p>
        </p:txBody>
      </p:sp>
    </p:spTree>
    <p:extLst>
      <p:ext uri="{BB962C8B-B14F-4D97-AF65-F5344CB8AC3E}">
        <p14:creationId xmlns:p14="http://schemas.microsoft.com/office/powerpoint/2010/main" val="3056269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4613145-573C-4A15-83A1-81F80FB49D4B}" type="datetimeFigureOut">
              <a:rPr lang="fr-FR" smtClean="0"/>
              <a:t>14/04/2020</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D722B0C-759D-4B8B-B455-857CDBFDFD14}" type="slidenum">
              <a:rPr lang="fr-FR" smtClean="0"/>
              <a:t>‹N°›</a:t>
            </a:fld>
            <a:endParaRPr lang="fr-FR"/>
          </a:p>
        </p:txBody>
      </p:sp>
    </p:spTree>
    <p:extLst>
      <p:ext uri="{BB962C8B-B14F-4D97-AF65-F5344CB8AC3E}">
        <p14:creationId xmlns:p14="http://schemas.microsoft.com/office/powerpoint/2010/main" val="931329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929C351-6C7C-4682-9F90-FB7BA2912A72}"/>
              </a:ext>
            </a:extLst>
          </p:cNvPr>
          <p:cNvSpPr/>
          <p:nvPr/>
        </p:nvSpPr>
        <p:spPr>
          <a:xfrm>
            <a:off x="233679" y="1174419"/>
            <a:ext cx="11470639" cy="3046988"/>
          </a:xfrm>
          <a:prstGeom prst="rect">
            <a:avLst/>
          </a:prstGeom>
          <a:noFill/>
        </p:spPr>
        <p:txBody>
          <a:bodyPr wrap="square" lIns="91440" tIns="45720" rIns="91440" bIns="45720">
            <a:spAutoFit/>
          </a:bodyPr>
          <a:lstStyle/>
          <a:p>
            <a:pPr algn="ctr"/>
            <a:r>
              <a:rPr lang="fr-FR" sz="96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Être un enfant à Rome</a:t>
            </a:r>
          </a:p>
        </p:txBody>
      </p:sp>
      <p:sp>
        <p:nvSpPr>
          <p:cNvPr id="9" name="ZoneTexte 8">
            <a:extLst>
              <a:ext uri="{FF2B5EF4-FFF2-40B4-BE49-F238E27FC236}">
                <a16:creationId xmlns:a16="http://schemas.microsoft.com/office/drawing/2014/main" id="{D306F2BB-01A9-4867-AA1A-35DE6D3779CE}"/>
              </a:ext>
            </a:extLst>
          </p:cNvPr>
          <p:cNvSpPr txBox="1"/>
          <p:nvPr/>
        </p:nvSpPr>
        <p:spPr>
          <a:xfrm>
            <a:off x="1181446" y="4559440"/>
            <a:ext cx="9310947" cy="1938992"/>
          </a:xfrm>
          <a:prstGeom prst="rect">
            <a:avLst/>
          </a:prstGeom>
          <a:noFill/>
        </p:spPr>
        <p:txBody>
          <a:bodyPr wrap="square" rtlCol="0">
            <a:spAutoFit/>
          </a:bodyPr>
          <a:lstStyle/>
          <a:p>
            <a:pPr marL="400050" indent="-400050" algn="ctr">
              <a:buAutoNum type="romanUcPeriod"/>
            </a:pPr>
            <a:r>
              <a:rPr lang="fr-FR" sz="2400" dirty="0"/>
              <a:t>Education</a:t>
            </a:r>
          </a:p>
          <a:p>
            <a:pPr marL="400050" indent="-400050" algn="ctr">
              <a:buAutoNum type="romanUcPeriod"/>
            </a:pPr>
            <a:endParaRPr lang="fr-FR" sz="2400" dirty="0"/>
          </a:p>
          <a:p>
            <a:pPr marL="400050" indent="-400050" algn="ctr">
              <a:buAutoNum type="romanUcPeriod"/>
            </a:pPr>
            <a:endParaRPr lang="fr-FR" sz="2400" dirty="0"/>
          </a:p>
          <a:p>
            <a:pPr marL="400050" indent="-400050" algn="ctr">
              <a:buAutoNum type="romanUcPeriod"/>
            </a:pPr>
            <a:r>
              <a:rPr lang="fr-FR" sz="2400" dirty="0"/>
              <a:t>Loisirs</a:t>
            </a:r>
          </a:p>
          <a:p>
            <a:pPr algn="ctr"/>
            <a:endParaRPr lang="fr-FR" sz="2400" dirty="0"/>
          </a:p>
        </p:txBody>
      </p:sp>
      <p:sp>
        <p:nvSpPr>
          <p:cNvPr id="11" name="Flèche : droite 10">
            <a:extLst>
              <a:ext uri="{FF2B5EF4-FFF2-40B4-BE49-F238E27FC236}">
                <a16:creationId xmlns:a16="http://schemas.microsoft.com/office/drawing/2014/main" id="{959F999F-5BDC-4391-9BDE-DD801B762047}"/>
              </a:ext>
            </a:extLst>
          </p:cNvPr>
          <p:cNvSpPr/>
          <p:nvPr/>
        </p:nvSpPr>
        <p:spPr>
          <a:xfrm>
            <a:off x="3530600" y="4621600"/>
            <a:ext cx="985520" cy="33528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Flèche : droite 11">
            <a:extLst>
              <a:ext uri="{FF2B5EF4-FFF2-40B4-BE49-F238E27FC236}">
                <a16:creationId xmlns:a16="http://schemas.microsoft.com/office/drawing/2014/main" id="{0A42FC2B-57A5-45FC-A751-E2D80CCF1519}"/>
              </a:ext>
            </a:extLst>
          </p:cNvPr>
          <p:cNvSpPr/>
          <p:nvPr/>
        </p:nvSpPr>
        <p:spPr>
          <a:xfrm>
            <a:off x="3530600" y="5757267"/>
            <a:ext cx="985520" cy="33528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949074209"/>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8"/>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DB1926-E62E-45B2-9CEB-FB74964FBDE2}"/>
              </a:ext>
            </a:extLst>
          </p:cNvPr>
          <p:cNvSpPr>
            <a:spLocks noGrp="1"/>
          </p:cNvSpPr>
          <p:nvPr>
            <p:ph type="title"/>
          </p:nvPr>
        </p:nvSpPr>
        <p:spPr>
          <a:xfrm>
            <a:off x="838200" y="0"/>
            <a:ext cx="10515600" cy="1325563"/>
          </a:xfrm>
        </p:spPr>
        <p:txBody>
          <a:bodyPr>
            <a:normAutofit/>
          </a:bodyPr>
          <a:lstStyle/>
          <a:p>
            <a:pPr algn="ctr"/>
            <a:r>
              <a:rPr lang="fr-FR" sz="5400" b="1" u="sng" dirty="0">
                <a:solidFill>
                  <a:srgbClr val="FF0000"/>
                </a:solidFill>
                <a:effectLst>
                  <a:outerShdw blurRad="38100" dist="38100" dir="2700000" algn="tl">
                    <a:srgbClr val="000000">
                      <a:alpha val="43137"/>
                    </a:srgbClr>
                  </a:outerShdw>
                </a:effectLst>
              </a:rPr>
              <a:t>I. Education</a:t>
            </a:r>
          </a:p>
        </p:txBody>
      </p:sp>
      <p:sp>
        <p:nvSpPr>
          <p:cNvPr id="7" name="Espace réservé du contenu 6">
            <a:extLst>
              <a:ext uri="{FF2B5EF4-FFF2-40B4-BE49-F238E27FC236}">
                <a16:creationId xmlns:a16="http://schemas.microsoft.com/office/drawing/2014/main" id="{4951CF97-5B25-42FB-B032-EF7C1CBF7A87}"/>
              </a:ext>
            </a:extLst>
          </p:cNvPr>
          <p:cNvSpPr>
            <a:spLocks noGrp="1"/>
          </p:cNvSpPr>
          <p:nvPr>
            <p:ph idx="1"/>
          </p:nvPr>
        </p:nvSpPr>
        <p:spPr>
          <a:xfrm>
            <a:off x="0" y="1325563"/>
            <a:ext cx="12192000" cy="5532437"/>
          </a:xfrm>
        </p:spPr>
        <p:txBody>
          <a:bodyPr>
            <a:normAutofit fontScale="70000" lnSpcReduction="20000"/>
          </a:bodyPr>
          <a:lstStyle/>
          <a:p>
            <a:pPr algn="ctr"/>
            <a:r>
              <a:rPr lang="fr-FR" sz="2300" u="sng" dirty="0"/>
              <a:t>Qui allait à l’école?</a:t>
            </a:r>
          </a:p>
          <a:p>
            <a:pPr algn="just"/>
            <a:endParaRPr lang="fr-FR" dirty="0"/>
          </a:p>
          <a:p>
            <a:pPr algn="just"/>
            <a:r>
              <a:rPr lang="fr-FR" b="1" dirty="0"/>
              <a:t>L’éducation dans la Rome antique était bien différente de celle de nos jours.</a:t>
            </a:r>
          </a:p>
          <a:p>
            <a:pPr algn="just"/>
            <a:r>
              <a:rPr lang="fr-FR" b="1" dirty="0"/>
              <a:t>L’école n’était pas accessible à tout le monde. Les familles les plus modestes devaient faire des sacrifices financiers si elles voulaient que leurs garçons aient une bonne éducation. </a:t>
            </a:r>
          </a:p>
          <a:p>
            <a:pPr algn="just"/>
            <a:r>
              <a:rPr lang="fr-FR" b="1" dirty="0"/>
              <a:t>A cette époque, il fallait être d’une famille aisée pour bénéficier d’une éducation complète. Si les garçons ne pouvaient pas continuer leur scolarité, ils retournaient dans leurs familles pour travailler avec leurs pères.</a:t>
            </a:r>
          </a:p>
          <a:p>
            <a:pPr algn="just"/>
            <a:r>
              <a:rPr lang="fr-FR" b="1" dirty="0"/>
              <a:t>Les filles ne pouvaient pas aller très loin dans les études car elles devaient retourner avec leurs mères pour apprendre leur futur rôle de mère de famille. Elles apprenaient à filer la laine, à cuisiner et à tenir la maison. La plupart du temps, c’est à partir de l’âge de douze ans que les filles arrêtaient leurs études.</a:t>
            </a:r>
          </a:p>
          <a:p>
            <a:pPr algn="just"/>
            <a:r>
              <a:rPr lang="fr-FR" b="1" dirty="0"/>
              <a:t>Les filles de condition aisée étaient confiées à un précepteur ou à une école privée pour étudier les auteurs classiques latins et grecs mais également apprendre à chanter ou à jouer d’un instrument de musique. Les principaux instruments joués étaient la cithare ou la lyre.</a:t>
            </a:r>
          </a:p>
          <a:p>
            <a:pPr algn="just"/>
            <a:r>
              <a:rPr lang="fr-FR" b="1" dirty="0"/>
              <a:t>A partir de 6 ans, quelques filles issues de bonnes familles étaient choisies pour être vestales. Une vestale (en latin </a:t>
            </a:r>
            <a:r>
              <a:rPr lang="fr-FR" b="1" dirty="0" err="1"/>
              <a:t>virgo</a:t>
            </a:r>
            <a:r>
              <a:rPr lang="fr-FR" b="1" dirty="0"/>
              <a:t> </a:t>
            </a:r>
            <a:r>
              <a:rPr lang="fr-FR" b="1" dirty="0" err="1"/>
              <a:t>vestalis</a:t>
            </a:r>
            <a:r>
              <a:rPr lang="fr-FR" b="1" dirty="0"/>
              <a:t>) était une prêtresse de la Rome antique dédiée à Vesta qui est la déesse du foyer du peuple romain, de la maison et de la famille dans la religion romaine.</a:t>
            </a:r>
          </a:p>
          <a:p>
            <a:pPr algn="just"/>
            <a:r>
              <a:rPr lang="fr-FR" b="1" dirty="0"/>
              <a:t>L’éducation des garçons jusqu’à l’âge de sept ans se faisait à la maison. Depuis qu’ils étaient petits, ils apprenaient à respecter les lois et à pratiquer la religion. Après ses sept ans, si les garçons étaient de famille aisée, ils étaient confiés à un précepteur ou sinon, il allaient à l’école de sept à douze ans. De douze à quinze ans, ils suivaient les leçons de </a:t>
            </a:r>
            <a:r>
              <a:rPr lang="fr-FR" b="1" dirty="0" err="1"/>
              <a:t>grammaticus</a:t>
            </a:r>
            <a:r>
              <a:rPr lang="fr-FR" b="1" dirty="0"/>
              <a:t> puis de seize à dix-huit ans, ils recevaient l’éducation d’un rhéteur qui était un professeur de rhétorique dans l’Antiquité. </a:t>
            </a:r>
          </a:p>
          <a:p>
            <a:pPr algn="just"/>
            <a:r>
              <a:rPr lang="fr-FR" b="1" dirty="0"/>
              <a:t>La classe se faisait dans un forum, dans des salles comme des boutiques qui étaient à peine séparées des activités du forum par une bâche. Dans la salle de classe, il n’y avait pas de tableau. Les enfants étaient assis sur des bancs ou des escabeaux. Ils écrivaient sur leurs genoux. Le professeur, lui, était installé sur une chaire qui était une place ou un siège plus ou moins élevés où le professeur se plaçait pour faire une leçon.</a:t>
            </a:r>
          </a:p>
          <a:p>
            <a:pPr algn="just"/>
            <a:r>
              <a:rPr lang="fr-FR" b="1" dirty="0"/>
              <a:t>Pour aller à l’école, les enfants portaient la toge prétexte ce qui veut dire ornée, décorée. Elle était blanche, bordée d’une bande rouge verticale de chaque côté. Ils portaient aussi la bulle. La bulle était une sorte d’amulette que les enfants portaient autour du cou depuis la petite enfance. Elle était censée écarter les mauvais sorts et était dédiée aux Dieux Lares qui protègent le foyer et la famille.</a:t>
            </a:r>
          </a:p>
        </p:txBody>
      </p:sp>
    </p:spTree>
    <p:extLst>
      <p:ext uri="{BB962C8B-B14F-4D97-AF65-F5344CB8AC3E}">
        <p14:creationId xmlns:p14="http://schemas.microsoft.com/office/powerpoint/2010/main" val="398918345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Effect transition="in" filter="randombar(horizontal)">
                                      <p:cBhvr>
                                        <p:cTn id="31" dur="500"/>
                                        <p:tgtEl>
                                          <p:spTgt spid="7">
                                            <p:txEl>
                                              <p:pRg st="2" end="2"/>
                                            </p:txEl>
                                          </p:spTgt>
                                        </p:tgtEl>
                                      </p:cBhvr>
                                    </p:animEffect>
                                  </p:childTnLst>
                                </p:cTn>
                              </p:par>
                              <p:par>
                                <p:cTn id="32" presetID="14" presetClass="entr" presetSubtype="10" fill="hold" nodeType="withEffect">
                                  <p:stCondLst>
                                    <p:cond delay="0"/>
                                  </p:stCondLst>
                                  <p:childTnLst>
                                    <p:set>
                                      <p:cBhvr>
                                        <p:cTn id="33" dur="1" fill="hold">
                                          <p:stCondLst>
                                            <p:cond delay="0"/>
                                          </p:stCondLst>
                                        </p:cTn>
                                        <p:tgtEl>
                                          <p:spTgt spid="7">
                                            <p:txEl>
                                              <p:pRg st="3" end="3"/>
                                            </p:txEl>
                                          </p:spTgt>
                                        </p:tgtEl>
                                        <p:attrNameLst>
                                          <p:attrName>style.visibility</p:attrName>
                                        </p:attrNameLst>
                                      </p:cBhvr>
                                      <p:to>
                                        <p:strVal val="visible"/>
                                      </p:to>
                                    </p:set>
                                    <p:animEffect transition="in" filter="randombar(horizontal)">
                                      <p:cBhvr>
                                        <p:cTn id="34" dur="500"/>
                                        <p:tgtEl>
                                          <p:spTgt spid="7">
                                            <p:txEl>
                                              <p:pRg st="3" end="3"/>
                                            </p:txEl>
                                          </p:spTgt>
                                        </p:tgtEl>
                                      </p:cBhvr>
                                    </p:animEffect>
                                  </p:childTnLst>
                                </p:cTn>
                              </p:par>
                              <p:par>
                                <p:cTn id="35" presetID="14" presetClass="entr" presetSubtype="10" fill="hold" nodeType="withEffect">
                                  <p:stCondLst>
                                    <p:cond delay="0"/>
                                  </p:stCondLst>
                                  <p:childTnLst>
                                    <p:set>
                                      <p:cBhvr>
                                        <p:cTn id="36" dur="1" fill="hold">
                                          <p:stCondLst>
                                            <p:cond delay="0"/>
                                          </p:stCondLst>
                                        </p:cTn>
                                        <p:tgtEl>
                                          <p:spTgt spid="7">
                                            <p:txEl>
                                              <p:pRg st="4" end="4"/>
                                            </p:txEl>
                                          </p:spTgt>
                                        </p:tgtEl>
                                        <p:attrNameLst>
                                          <p:attrName>style.visibility</p:attrName>
                                        </p:attrNameLst>
                                      </p:cBhvr>
                                      <p:to>
                                        <p:strVal val="visible"/>
                                      </p:to>
                                    </p:set>
                                    <p:animEffect transition="in" filter="randombar(horizontal)">
                                      <p:cBhvr>
                                        <p:cTn id="37" dur="500"/>
                                        <p:tgtEl>
                                          <p:spTgt spid="7">
                                            <p:txEl>
                                              <p:pRg st="4" end="4"/>
                                            </p:txEl>
                                          </p:spTgt>
                                        </p:tgtEl>
                                      </p:cBhvr>
                                    </p:animEffect>
                                  </p:childTnLst>
                                </p:cTn>
                              </p:par>
                              <p:par>
                                <p:cTn id="38" presetID="14" presetClass="entr" presetSubtype="10" fill="hold" nodeType="withEffect">
                                  <p:stCondLst>
                                    <p:cond delay="0"/>
                                  </p:stCondLst>
                                  <p:childTnLst>
                                    <p:set>
                                      <p:cBhvr>
                                        <p:cTn id="39" dur="1" fill="hold">
                                          <p:stCondLst>
                                            <p:cond delay="0"/>
                                          </p:stCondLst>
                                        </p:cTn>
                                        <p:tgtEl>
                                          <p:spTgt spid="7">
                                            <p:txEl>
                                              <p:pRg st="5" end="5"/>
                                            </p:txEl>
                                          </p:spTgt>
                                        </p:tgtEl>
                                        <p:attrNameLst>
                                          <p:attrName>style.visibility</p:attrName>
                                        </p:attrNameLst>
                                      </p:cBhvr>
                                      <p:to>
                                        <p:strVal val="visible"/>
                                      </p:to>
                                    </p:set>
                                    <p:animEffect transition="in" filter="randombar(horizontal)">
                                      <p:cBhvr>
                                        <p:cTn id="40" dur="500"/>
                                        <p:tgtEl>
                                          <p:spTgt spid="7">
                                            <p:txEl>
                                              <p:pRg st="5" end="5"/>
                                            </p:txEl>
                                          </p:spTgt>
                                        </p:tgtEl>
                                      </p:cBhvr>
                                    </p:animEffect>
                                  </p:childTnLst>
                                </p:cTn>
                              </p:par>
                              <p:par>
                                <p:cTn id="41" presetID="14" presetClass="entr" presetSubtype="10" fill="hold" nodeType="with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Effect transition="in" filter="randombar(horizontal)">
                                      <p:cBhvr>
                                        <p:cTn id="43" dur="500"/>
                                        <p:tgtEl>
                                          <p:spTgt spid="7">
                                            <p:txEl>
                                              <p:pRg st="6" end="6"/>
                                            </p:txEl>
                                          </p:spTgt>
                                        </p:tgtEl>
                                      </p:cBhvr>
                                    </p:animEffect>
                                  </p:childTnLst>
                                </p:cTn>
                              </p:par>
                              <p:par>
                                <p:cTn id="44" presetID="14" presetClass="entr" presetSubtype="10" fill="hold" nodeType="withEffect">
                                  <p:stCondLst>
                                    <p:cond delay="0"/>
                                  </p:stCondLst>
                                  <p:childTnLst>
                                    <p:set>
                                      <p:cBhvr>
                                        <p:cTn id="45" dur="1" fill="hold">
                                          <p:stCondLst>
                                            <p:cond delay="0"/>
                                          </p:stCondLst>
                                        </p:cTn>
                                        <p:tgtEl>
                                          <p:spTgt spid="7">
                                            <p:txEl>
                                              <p:pRg st="7" end="7"/>
                                            </p:txEl>
                                          </p:spTgt>
                                        </p:tgtEl>
                                        <p:attrNameLst>
                                          <p:attrName>style.visibility</p:attrName>
                                        </p:attrNameLst>
                                      </p:cBhvr>
                                      <p:to>
                                        <p:strVal val="visible"/>
                                      </p:to>
                                    </p:set>
                                    <p:animEffect transition="in" filter="randombar(horizontal)">
                                      <p:cBhvr>
                                        <p:cTn id="46" dur="500"/>
                                        <p:tgtEl>
                                          <p:spTgt spid="7">
                                            <p:txEl>
                                              <p:pRg st="7" end="7"/>
                                            </p:txEl>
                                          </p:spTgt>
                                        </p:tgtEl>
                                      </p:cBhvr>
                                    </p:animEffect>
                                  </p:childTnLst>
                                </p:cTn>
                              </p:par>
                              <p:par>
                                <p:cTn id="47" presetID="14" presetClass="entr" presetSubtype="10" fill="hold" nodeType="withEffect">
                                  <p:stCondLst>
                                    <p:cond delay="0"/>
                                  </p:stCondLst>
                                  <p:childTnLst>
                                    <p:set>
                                      <p:cBhvr>
                                        <p:cTn id="48" dur="1" fill="hold">
                                          <p:stCondLst>
                                            <p:cond delay="0"/>
                                          </p:stCondLst>
                                        </p:cTn>
                                        <p:tgtEl>
                                          <p:spTgt spid="7">
                                            <p:txEl>
                                              <p:pRg st="8" end="8"/>
                                            </p:txEl>
                                          </p:spTgt>
                                        </p:tgtEl>
                                        <p:attrNameLst>
                                          <p:attrName>style.visibility</p:attrName>
                                        </p:attrNameLst>
                                      </p:cBhvr>
                                      <p:to>
                                        <p:strVal val="visible"/>
                                      </p:to>
                                    </p:set>
                                    <p:animEffect transition="in" filter="randombar(horizontal)">
                                      <p:cBhvr>
                                        <p:cTn id="49" dur="500"/>
                                        <p:tgtEl>
                                          <p:spTgt spid="7">
                                            <p:txEl>
                                              <p:pRg st="8" end="8"/>
                                            </p:txEl>
                                          </p:spTgt>
                                        </p:tgtEl>
                                      </p:cBhvr>
                                    </p:animEffect>
                                  </p:childTnLst>
                                </p:cTn>
                              </p:par>
                              <p:par>
                                <p:cTn id="50" presetID="14" presetClass="entr" presetSubtype="10" fill="hold" nodeType="with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randombar(horizontal)">
                                      <p:cBhvr>
                                        <p:cTn id="52" dur="500"/>
                                        <p:tgtEl>
                                          <p:spTgt spid="7">
                                            <p:txEl>
                                              <p:pRg st="9" end="9"/>
                                            </p:txEl>
                                          </p:spTgt>
                                        </p:tgtEl>
                                      </p:cBhvr>
                                    </p:animEffect>
                                  </p:childTnLst>
                                </p:cTn>
                              </p:par>
                              <p:par>
                                <p:cTn id="53" presetID="14" presetClass="entr" presetSubtype="10" fill="hold" nodeType="withEffect">
                                  <p:stCondLst>
                                    <p:cond delay="0"/>
                                  </p:stCondLst>
                                  <p:childTnLst>
                                    <p:set>
                                      <p:cBhvr>
                                        <p:cTn id="54" dur="1" fill="hold">
                                          <p:stCondLst>
                                            <p:cond delay="0"/>
                                          </p:stCondLst>
                                        </p:cTn>
                                        <p:tgtEl>
                                          <p:spTgt spid="7">
                                            <p:txEl>
                                              <p:pRg st="10" end="10"/>
                                            </p:txEl>
                                          </p:spTgt>
                                        </p:tgtEl>
                                        <p:attrNameLst>
                                          <p:attrName>style.visibility</p:attrName>
                                        </p:attrNameLst>
                                      </p:cBhvr>
                                      <p:to>
                                        <p:strVal val="visible"/>
                                      </p:to>
                                    </p:set>
                                    <p:animEffect transition="in" filter="randombar(horizontal)">
                                      <p:cBhvr>
                                        <p:cTn id="55"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0C6B045-7A37-4708-93F7-CDC8C93C5C13}"/>
              </a:ext>
            </a:extLst>
          </p:cNvPr>
          <p:cNvSpPr>
            <a:spLocks noGrp="1"/>
          </p:cNvSpPr>
          <p:nvPr>
            <p:ph idx="1"/>
          </p:nvPr>
        </p:nvSpPr>
        <p:spPr>
          <a:xfrm>
            <a:off x="406400" y="325120"/>
            <a:ext cx="11389360" cy="6278880"/>
          </a:xfrm>
        </p:spPr>
        <p:txBody>
          <a:bodyPr/>
          <a:lstStyle/>
          <a:p>
            <a:pPr marL="0" indent="0" algn="ctr">
              <a:buNone/>
            </a:pPr>
            <a:r>
              <a:rPr lang="fr-FR" sz="2400" u="sng" dirty="0"/>
              <a:t>L’enseignement primaire:</a:t>
            </a:r>
            <a:r>
              <a:rPr lang="fr-FR" sz="2400" dirty="0"/>
              <a:t> </a:t>
            </a:r>
          </a:p>
          <a:p>
            <a:endParaRPr lang="fr-FR" dirty="0"/>
          </a:p>
          <a:p>
            <a:pPr marL="0" indent="0">
              <a:buNone/>
            </a:pPr>
            <a:r>
              <a:rPr lang="fr-FR" dirty="0"/>
              <a:t> </a:t>
            </a:r>
          </a:p>
          <a:p>
            <a:endParaRPr lang="fr-FR" dirty="0"/>
          </a:p>
          <a:p>
            <a:endParaRPr lang="fr-FR" dirty="0"/>
          </a:p>
          <a:p>
            <a:r>
              <a:rPr lang="fr-FR" dirty="0"/>
              <a:t> </a:t>
            </a:r>
            <a:r>
              <a:rPr lang="fr-FR" b="1" dirty="0"/>
              <a:t>Dans les familles les plus aisées, les enfants recevaient une instruction de base: lire, écrire et compter. C’étaient des personnes qualifiées, des précepteurs privés aidés par un esclave qui s’appelait le Pédagogue, qui assuraient cette instruction. On recherchait beaucoup les précepteurs d’origine hellénique.</a:t>
            </a:r>
          </a:p>
          <a:p>
            <a:r>
              <a:rPr lang="fr-FR" b="1" dirty="0"/>
              <a:t>A cette époque, les écoles publiques n’existaient pas. L’enseignement lui aussi était privé. L’enseignement était aussi appelé </a:t>
            </a:r>
            <a:r>
              <a:rPr lang="fr-FR" b="1" dirty="0" err="1"/>
              <a:t>litterarius</a:t>
            </a:r>
            <a:r>
              <a:rPr lang="fr-FR" b="1" dirty="0"/>
              <a:t> ou </a:t>
            </a:r>
            <a:r>
              <a:rPr lang="fr-FR" b="1" dirty="0" err="1"/>
              <a:t>ludi</a:t>
            </a:r>
            <a:r>
              <a:rPr lang="fr-FR" b="1" dirty="0"/>
              <a:t> magister.</a:t>
            </a:r>
          </a:p>
          <a:p>
            <a:r>
              <a:rPr lang="fr-FR" b="1" dirty="0"/>
              <a:t> Si les enfants faisaient des bêtises, leur punition était de se faire frapper à la baguette de bois qui s’appelait la férule.</a:t>
            </a:r>
          </a:p>
          <a:p>
            <a:endParaRPr lang="fr-FR" dirty="0"/>
          </a:p>
        </p:txBody>
      </p:sp>
    </p:spTree>
    <p:extLst>
      <p:ext uri="{BB962C8B-B14F-4D97-AF65-F5344CB8AC3E}">
        <p14:creationId xmlns:p14="http://schemas.microsoft.com/office/powerpoint/2010/main" val="227640929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barn(inVertical)">
                                      <p:cBhvr>
                                        <p:cTn id="15" dur="500"/>
                                        <p:tgtEl>
                                          <p:spTgt spid="3">
                                            <p:txEl>
                                              <p:pRg st="5" end="5"/>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barn(inVertical)">
                                      <p:cBhvr>
                                        <p:cTn id="18" dur="500"/>
                                        <p:tgtEl>
                                          <p:spTgt spid="3">
                                            <p:txEl>
                                              <p:pRg st="6" end="6"/>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barn(inVertical)">
                                      <p:cBhvr>
                                        <p:cTn id="2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7B560E-929B-4391-B573-8578F8EB788F}"/>
              </a:ext>
            </a:extLst>
          </p:cNvPr>
          <p:cNvSpPr>
            <a:spLocks noGrp="1"/>
          </p:cNvSpPr>
          <p:nvPr>
            <p:ph idx="1"/>
          </p:nvPr>
        </p:nvSpPr>
        <p:spPr>
          <a:xfrm>
            <a:off x="579120" y="325120"/>
            <a:ext cx="10774680" cy="6380480"/>
          </a:xfrm>
        </p:spPr>
        <p:txBody>
          <a:bodyPr>
            <a:normAutofit/>
          </a:bodyPr>
          <a:lstStyle/>
          <a:p>
            <a:pPr marL="0" indent="0" algn="ctr">
              <a:buNone/>
            </a:pPr>
            <a:r>
              <a:rPr lang="fr-FR" sz="2400" u="sng" dirty="0"/>
              <a:t>L’enseignement secondaire:</a:t>
            </a:r>
          </a:p>
          <a:p>
            <a:pPr algn="just"/>
            <a:endParaRPr lang="fr-FR" dirty="0"/>
          </a:p>
          <a:p>
            <a:pPr algn="just"/>
            <a:endParaRPr lang="fr-FR" b="1" dirty="0"/>
          </a:p>
          <a:p>
            <a:pPr algn="just"/>
            <a:endParaRPr lang="fr-FR" b="1" dirty="0"/>
          </a:p>
          <a:p>
            <a:pPr algn="just"/>
            <a:r>
              <a:rPr lang="fr-FR" b="1" dirty="0"/>
              <a:t>L’enseignement secondaire était divisé en deux cycles qui étaient la grammaire de l’âge de douze ans à seize ans et la rhétorique de l’âge de seize à dix-huit ans. Mais peu d’élèves recevaient un enseignement secondaire.</a:t>
            </a:r>
          </a:p>
          <a:p>
            <a:pPr algn="just"/>
            <a:r>
              <a:rPr lang="fr-FR" b="1" dirty="0"/>
              <a:t>A l’adolescence (de douze à seize ans), dans les familles aisées, les garçons recevaient un enseignement plus poussé. Ils participaient au cours d’un </a:t>
            </a:r>
            <a:r>
              <a:rPr lang="fr-FR" b="1" dirty="0" err="1"/>
              <a:t>grammaticus</a:t>
            </a:r>
            <a:r>
              <a:rPr lang="fr-FR" b="1" dirty="0"/>
              <a:t> où ils apprenaient à conjuguer, à savoir les déclinaisons, à résoudre des problèmes grammaticaux. Cette enseignement était basé sur l’étude des auteurs latins comme Virgile, Térence, etc.</a:t>
            </a:r>
          </a:p>
          <a:p>
            <a:pPr algn="just"/>
            <a:r>
              <a:rPr lang="fr-FR" b="1" dirty="0"/>
              <a:t>Certains commençaient l’étude du grec qui était la langue maternelle d’une grande partie de la population de la partie orientale de l’Empire romain. Ils étudiaient en particulier les auteurs grecs et principalement Homère qui était un aède.</a:t>
            </a:r>
          </a:p>
        </p:txBody>
      </p:sp>
    </p:spTree>
    <p:extLst>
      <p:ext uri="{BB962C8B-B14F-4D97-AF65-F5344CB8AC3E}">
        <p14:creationId xmlns:p14="http://schemas.microsoft.com/office/powerpoint/2010/main" val="74438818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circle(in)">
                                      <p:cBhvr>
                                        <p:cTn id="14" dur="2000"/>
                                        <p:tgtEl>
                                          <p:spTgt spid="3">
                                            <p:txEl>
                                              <p:pRg st="4" end="4"/>
                                            </p:txEl>
                                          </p:spTgt>
                                        </p:tgtEl>
                                      </p:cBhvr>
                                    </p:animEffect>
                                  </p:childTnLst>
                                </p:cTn>
                              </p:par>
                              <p:par>
                                <p:cTn id="15" presetID="6" presetClass="entr" presetSubtype="16"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circle(in)">
                                      <p:cBhvr>
                                        <p:cTn id="17" dur="2000"/>
                                        <p:tgtEl>
                                          <p:spTgt spid="3">
                                            <p:txEl>
                                              <p:pRg st="5" end="5"/>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circle(in)">
                                      <p:cBhvr>
                                        <p:cTn id="20"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239C84D-9B6F-487C-BFC6-C7FFC77DF182}"/>
              </a:ext>
            </a:extLst>
          </p:cNvPr>
          <p:cNvSpPr>
            <a:spLocks noGrp="1"/>
          </p:cNvSpPr>
          <p:nvPr>
            <p:ph idx="1"/>
          </p:nvPr>
        </p:nvSpPr>
        <p:spPr>
          <a:xfrm>
            <a:off x="741680" y="284480"/>
            <a:ext cx="10612120" cy="6167120"/>
          </a:xfrm>
        </p:spPr>
        <p:txBody>
          <a:bodyPr>
            <a:normAutofit/>
          </a:bodyPr>
          <a:lstStyle/>
          <a:p>
            <a:pPr algn="ctr"/>
            <a:r>
              <a:rPr lang="fr-FR" sz="2400" u="sng" dirty="0"/>
              <a:t>L’enseignement supérieur:</a:t>
            </a:r>
          </a:p>
          <a:p>
            <a:pPr algn="ctr"/>
            <a:endParaRPr lang="fr-FR" b="1" u="sng" dirty="0"/>
          </a:p>
          <a:p>
            <a:pPr algn="just"/>
            <a:endParaRPr lang="fr-FR" b="1" dirty="0"/>
          </a:p>
          <a:p>
            <a:pPr algn="just"/>
            <a:endParaRPr lang="fr-FR" b="1" dirty="0"/>
          </a:p>
          <a:p>
            <a:pPr algn="just"/>
            <a:r>
              <a:rPr lang="fr-FR" b="1" dirty="0"/>
              <a:t>L’enseignement supérieur était accessible aux plus riches des élèves romains.</a:t>
            </a:r>
          </a:p>
          <a:p>
            <a:pPr algn="just"/>
            <a:r>
              <a:rPr lang="fr-FR" b="1" dirty="0"/>
              <a:t>Leur études pouvaient se finir par un séjour dans des grandes écoles de Grèce ou d’Asie Mineure car, à cette époque, c’était les seules qui étaient capables de dispenser un enseignement supérieur.</a:t>
            </a:r>
          </a:p>
          <a:p>
            <a:pPr algn="just"/>
            <a:r>
              <a:rPr lang="fr-FR" b="1" dirty="0"/>
              <a:t>Ce n’est qu’à partir de la période de l’Empire que des villes provinciales seront capables d’offrir des spécialisations universitaires aux étudiants.</a:t>
            </a:r>
          </a:p>
          <a:p>
            <a:pPr algn="just"/>
            <a:r>
              <a:rPr lang="fr-FR" b="1" dirty="0"/>
              <a:t>On pouvait étudier la philosophie et le droit à Rome. C’était le premier cours où l’on créa un diplôme spécifique qui était essentiel pour pratiquer la profession d’avocat.</a:t>
            </a:r>
          </a:p>
          <a:p>
            <a:pPr algn="just"/>
            <a:r>
              <a:rPr lang="fr-FR" b="1" dirty="0"/>
              <a:t>La médecine était une spécialité très demandée et s'étudiait à Athènes ou à Alexandrie.</a:t>
            </a:r>
          </a:p>
        </p:txBody>
      </p:sp>
    </p:spTree>
    <p:extLst>
      <p:ext uri="{BB962C8B-B14F-4D97-AF65-F5344CB8AC3E}">
        <p14:creationId xmlns:p14="http://schemas.microsoft.com/office/powerpoint/2010/main" val="6728664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wheel(1)">
                                      <p:cBhvr>
                                        <p:cTn id="14" dur="2000"/>
                                        <p:tgtEl>
                                          <p:spTgt spid="3">
                                            <p:txEl>
                                              <p:pRg st="4" end="4"/>
                                            </p:txEl>
                                          </p:spTgt>
                                        </p:tgtEl>
                                      </p:cBhvr>
                                    </p:animEffect>
                                  </p:childTnLst>
                                </p:cTn>
                              </p:par>
                              <p:par>
                                <p:cTn id="15" presetID="21" presetClass="entr" presetSubtype="1"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heel(1)">
                                      <p:cBhvr>
                                        <p:cTn id="17" dur="2000"/>
                                        <p:tgtEl>
                                          <p:spTgt spid="3">
                                            <p:txEl>
                                              <p:pRg st="5" end="5"/>
                                            </p:txEl>
                                          </p:spTgt>
                                        </p:tgtEl>
                                      </p:cBhvr>
                                    </p:animEffect>
                                  </p:childTnLst>
                                </p:cTn>
                              </p:par>
                              <p:par>
                                <p:cTn id="18" presetID="21" presetClass="entr" presetSubtype="1" fill="hold"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wheel(1)">
                                      <p:cBhvr>
                                        <p:cTn id="20" dur="2000"/>
                                        <p:tgtEl>
                                          <p:spTgt spid="3">
                                            <p:txEl>
                                              <p:pRg st="6" end="6"/>
                                            </p:txEl>
                                          </p:spTgt>
                                        </p:tgtEl>
                                      </p:cBhvr>
                                    </p:animEffect>
                                  </p:childTnLst>
                                </p:cTn>
                              </p:par>
                              <p:par>
                                <p:cTn id="21" presetID="21" presetClass="entr" presetSubtype="1"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wheel(1)">
                                      <p:cBhvr>
                                        <p:cTn id="23" dur="2000"/>
                                        <p:tgtEl>
                                          <p:spTgt spid="3">
                                            <p:txEl>
                                              <p:pRg st="7" end="7"/>
                                            </p:txEl>
                                          </p:spTgt>
                                        </p:tgtEl>
                                      </p:cBhvr>
                                    </p:animEffect>
                                  </p:childTnLst>
                                </p:cTn>
                              </p:par>
                              <p:par>
                                <p:cTn id="24" presetID="21" presetClass="entr" presetSubtype="1" fill="hold"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wheel(1)">
                                      <p:cBhvr>
                                        <p:cTn id="26"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E2389AF-5AC3-4D95-B7F2-E101B28A5684}"/>
              </a:ext>
            </a:extLst>
          </p:cNvPr>
          <p:cNvSpPr>
            <a:spLocks noGrp="1"/>
          </p:cNvSpPr>
          <p:nvPr>
            <p:ph idx="1"/>
          </p:nvPr>
        </p:nvSpPr>
        <p:spPr>
          <a:xfrm>
            <a:off x="838200" y="-1"/>
            <a:ext cx="10515600" cy="6858001"/>
          </a:xfrm>
        </p:spPr>
        <p:txBody>
          <a:bodyPr>
            <a:normAutofit/>
          </a:bodyPr>
          <a:lstStyle/>
          <a:p>
            <a:endParaRPr lang="fr-FR" dirty="0"/>
          </a:p>
          <a:p>
            <a:pPr algn="ctr"/>
            <a:r>
              <a:rPr lang="fr-FR" sz="2400" u="sng" dirty="0"/>
              <a:t>Le matériel scolaire</a:t>
            </a:r>
          </a:p>
          <a:p>
            <a:endParaRPr lang="fr-FR" dirty="0"/>
          </a:p>
          <a:p>
            <a:r>
              <a:rPr lang="fr-FR" b="1" dirty="0"/>
              <a:t>Les romains écrivaient sur des parchemins ou sur des papyrus. Pour écrire, ils utilisaient de l’encre qui était constituée d’eau et de suie pulvérisée ou d’encre de seiche.</a:t>
            </a:r>
          </a:p>
          <a:p>
            <a:r>
              <a:rPr lang="fr-FR" b="1" dirty="0"/>
              <a:t>Ils s’entrainaient à écrire sur des petites tablettes de bois enduites de cire. Ils écrivaient dessus avec des stylets d’ivoire ou de métal.</a:t>
            </a:r>
          </a:p>
          <a:p>
            <a:r>
              <a:rPr lang="fr-FR" b="1" dirty="0"/>
              <a:t>Les textes à lire étaient fabriqués à partir du papyrus d’Egypte. Ils étaient protégés dans des étuis de cuir de forme cellulaire. Les élèves disposaient aussi de cahiers de feuilles de parchemin qui ressemblaient à nos livres actuels.</a:t>
            </a:r>
          </a:p>
          <a:p>
            <a:r>
              <a:rPr lang="fr-FR" b="1" dirty="0"/>
              <a:t>Pour les calculs, ils se servaient d’un boulier ou d’un abaque qui était une tablette à calculer à l’aide de cailloux ou de jetons.</a:t>
            </a:r>
          </a:p>
          <a:p>
            <a:pPr algn="ctr"/>
            <a:endParaRPr lang="fr-FR" b="1" u="sng" dirty="0"/>
          </a:p>
          <a:p>
            <a:pPr algn="ctr"/>
            <a:r>
              <a:rPr lang="fr-FR" sz="2400" u="sng" dirty="0"/>
              <a:t>Les vacances</a:t>
            </a:r>
          </a:p>
          <a:p>
            <a:pPr algn="just"/>
            <a:endParaRPr lang="fr-FR" dirty="0"/>
          </a:p>
          <a:p>
            <a:pPr algn="just"/>
            <a:r>
              <a:rPr lang="fr-FR" b="1" dirty="0"/>
              <a:t>Tout les neuf jours, les écoliers bénéficiaient d’un jour de repos. Ils avaient cinq jours de vacances en Mars et tout l’été.</a:t>
            </a:r>
          </a:p>
          <a:p>
            <a:endParaRPr lang="fr-FR" dirty="0"/>
          </a:p>
        </p:txBody>
      </p:sp>
    </p:spTree>
    <p:extLst>
      <p:ext uri="{BB962C8B-B14F-4D97-AF65-F5344CB8AC3E}">
        <p14:creationId xmlns:p14="http://schemas.microsoft.com/office/powerpoint/2010/main" val="3338089464"/>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3">
                                            <p:txEl>
                                              <p:pRg st="1" end="1"/>
                                            </p:txEl>
                                          </p:spTgt>
                                        </p:tgtEl>
                                        <p:attrNameLst>
                                          <p:attrName>r</p:attrName>
                                        </p:attrNameLst>
                                      </p:cBhvr>
                                    </p:animRot>
                                    <p:animRot by="-240000">
                                      <p:cBhvr>
                                        <p:cTn id="7" dur="200" fill="hold">
                                          <p:stCondLst>
                                            <p:cond delay="200"/>
                                          </p:stCondLst>
                                        </p:cTn>
                                        <p:tgtEl>
                                          <p:spTgt spid="3">
                                            <p:txEl>
                                              <p:pRg st="1" end="1"/>
                                            </p:txEl>
                                          </p:spTgt>
                                        </p:tgtEl>
                                        <p:attrNameLst>
                                          <p:attrName>r</p:attrName>
                                        </p:attrNameLst>
                                      </p:cBhvr>
                                    </p:animRot>
                                    <p:animRot by="240000">
                                      <p:cBhvr>
                                        <p:cTn id="8" dur="200" fill="hold">
                                          <p:stCondLst>
                                            <p:cond delay="400"/>
                                          </p:stCondLst>
                                        </p:cTn>
                                        <p:tgtEl>
                                          <p:spTgt spid="3">
                                            <p:txEl>
                                              <p:pRg st="1" end="1"/>
                                            </p:txEl>
                                          </p:spTgt>
                                        </p:tgtEl>
                                        <p:attrNameLst>
                                          <p:attrName>r</p:attrName>
                                        </p:attrNameLst>
                                      </p:cBhvr>
                                    </p:animRot>
                                    <p:animRot by="-240000">
                                      <p:cBhvr>
                                        <p:cTn id="9" dur="200" fill="hold">
                                          <p:stCondLst>
                                            <p:cond delay="600"/>
                                          </p:stCondLst>
                                        </p:cTn>
                                        <p:tgtEl>
                                          <p:spTgt spid="3">
                                            <p:txEl>
                                              <p:pRg st="1" end="1"/>
                                            </p:txEl>
                                          </p:spTgt>
                                        </p:tgtEl>
                                        <p:attrNameLst>
                                          <p:attrName>r</p:attrName>
                                        </p:attrNameLst>
                                      </p:cBhvr>
                                    </p:animRot>
                                    <p:animRot by="120000">
                                      <p:cBhvr>
                                        <p:cTn id="10" dur="200" fill="hold">
                                          <p:stCondLst>
                                            <p:cond delay="800"/>
                                          </p:stCondLst>
                                        </p:cTn>
                                        <p:tgtEl>
                                          <p:spTgt spid="3">
                                            <p:txEl>
                                              <p:pRg st="1" end="1"/>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6" presetClass="emph" presetSubtype="0" fill="hold" nodeType="clickEffect">
                                  <p:stCondLst>
                                    <p:cond delay="0"/>
                                  </p:stCondLst>
                                  <p:childTnLst>
                                    <p:animEffect transition="out" filter="fade">
                                      <p:cBhvr>
                                        <p:cTn id="14" dur="500" tmFilter="0, 0; .2, .5; .8, .5; 1, 0"/>
                                        <p:tgtEl>
                                          <p:spTgt spid="3">
                                            <p:txEl>
                                              <p:pRg st="3" end="3"/>
                                            </p:txEl>
                                          </p:spTgt>
                                        </p:tgtEl>
                                      </p:cBhvr>
                                    </p:animEffect>
                                    <p:animScale>
                                      <p:cBhvr>
                                        <p:cTn id="15" dur="250" autoRev="1" fill="hold"/>
                                        <p:tgtEl>
                                          <p:spTgt spid="3">
                                            <p:txEl>
                                              <p:pRg st="3" end="3"/>
                                            </p:txEl>
                                          </p:spTgt>
                                        </p:tgtEl>
                                      </p:cBhvr>
                                      <p:by x="105000" y="105000"/>
                                    </p:animScale>
                                  </p:childTnLst>
                                </p:cTn>
                              </p:par>
                              <p:par>
                                <p:cTn id="16" presetID="26" presetClass="emph" presetSubtype="0" fill="hold" nodeType="withEffect">
                                  <p:stCondLst>
                                    <p:cond delay="0"/>
                                  </p:stCondLst>
                                  <p:childTnLst>
                                    <p:animEffect transition="out" filter="fade">
                                      <p:cBhvr>
                                        <p:cTn id="17" dur="500" tmFilter="0, 0; .2, .5; .8, .5; 1, 0"/>
                                        <p:tgtEl>
                                          <p:spTgt spid="3">
                                            <p:txEl>
                                              <p:pRg st="4" end="4"/>
                                            </p:txEl>
                                          </p:spTgt>
                                        </p:tgtEl>
                                      </p:cBhvr>
                                    </p:animEffect>
                                    <p:animScale>
                                      <p:cBhvr>
                                        <p:cTn id="18" dur="250" autoRev="1" fill="hold"/>
                                        <p:tgtEl>
                                          <p:spTgt spid="3">
                                            <p:txEl>
                                              <p:pRg st="4" end="4"/>
                                            </p:txEl>
                                          </p:spTgt>
                                        </p:tgtEl>
                                      </p:cBhvr>
                                      <p:by x="105000" y="105000"/>
                                    </p:animScale>
                                  </p:childTnLst>
                                </p:cTn>
                              </p:par>
                              <p:par>
                                <p:cTn id="19" presetID="26" presetClass="emph" presetSubtype="0" fill="hold" nodeType="withEffect">
                                  <p:stCondLst>
                                    <p:cond delay="0"/>
                                  </p:stCondLst>
                                  <p:childTnLst>
                                    <p:animEffect transition="out" filter="fade">
                                      <p:cBhvr>
                                        <p:cTn id="20" dur="500" tmFilter="0, 0; .2, .5; .8, .5; 1, 0"/>
                                        <p:tgtEl>
                                          <p:spTgt spid="3">
                                            <p:txEl>
                                              <p:pRg st="5" end="5"/>
                                            </p:txEl>
                                          </p:spTgt>
                                        </p:tgtEl>
                                      </p:cBhvr>
                                    </p:animEffect>
                                    <p:animScale>
                                      <p:cBhvr>
                                        <p:cTn id="21" dur="250" autoRev="1" fill="hold"/>
                                        <p:tgtEl>
                                          <p:spTgt spid="3">
                                            <p:txEl>
                                              <p:pRg st="5" end="5"/>
                                            </p:txEl>
                                          </p:spTgt>
                                        </p:tgtEl>
                                      </p:cBhvr>
                                      <p:by x="105000" y="105000"/>
                                    </p:animScale>
                                  </p:childTnLst>
                                </p:cTn>
                              </p:par>
                              <p:par>
                                <p:cTn id="22" presetID="26" presetClass="emph" presetSubtype="0" fill="hold" nodeType="withEffect">
                                  <p:stCondLst>
                                    <p:cond delay="0"/>
                                  </p:stCondLst>
                                  <p:childTnLst>
                                    <p:animEffect transition="out" filter="fade">
                                      <p:cBhvr>
                                        <p:cTn id="23" dur="500" tmFilter="0, 0; .2, .5; .8, .5; 1, 0"/>
                                        <p:tgtEl>
                                          <p:spTgt spid="3">
                                            <p:txEl>
                                              <p:pRg st="6" end="6"/>
                                            </p:txEl>
                                          </p:spTgt>
                                        </p:tgtEl>
                                      </p:cBhvr>
                                    </p:animEffect>
                                    <p:animScale>
                                      <p:cBhvr>
                                        <p:cTn id="24" dur="250" autoRev="1" fill="hold"/>
                                        <p:tgtEl>
                                          <p:spTgt spid="3">
                                            <p:txEl>
                                              <p:pRg st="6" end="6"/>
                                            </p:txEl>
                                          </p:spTgt>
                                        </p:tgtEl>
                                      </p:cBhvr>
                                      <p:by x="105000" y="105000"/>
                                    </p:animScale>
                                  </p:childTnLst>
                                </p:cTn>
                              </p:par>
                            </p:childTnLst>
                          </p:cTn>
                        </p:par>
                      </p:childTnLst>
                    </p:cTn>
                  </p:par>
                  <p:par>
                    <p:cTn id="25" fill="hold">
                      <p:stCondLst>
                        <p:cond delay="indefinite"/>
                      </p:stCondLst>
                      <p:childTnLst>
                        <p:par>
                          <p:cTn id="26" fill="hold">
                            <p:stCondLst>
                              <p:cond delay="0"/>
                            </p:stCondLst>
                            <p:childTnLst>
                              <p:par>
                                <p:cTn id="27" presetID="8" presetClass="emph" presetSubtype="0" fill="hold" nodeType="clickEffect">
                                  <p:stCondLst>
                                    <p:cond delay="0"/>
                                  </p:stCondLst>
                                  <p:childTnLst>
                                    <p:animRot by="21600000">
                                      <p:cBhvr>
                                        <p:cTn id="28" dur="2000" fill="hold"/>
                                        <p:tgtEl>
                                          <p:spTgt spid="3">
                                            <p:txEl>
                                              <p:pRg st="8" end="8"/>
                                            </p:txEl>
                                          </p:spTgt>
                                        </p:tgtEl>
                                        <p:attrNameLst>
                                          <p:attrName>r</p:attrName>
                                        </p:attrNameLst>
                                      </p:cBhvr>
                                    </p:animRot>
                                  </p:childTnLst>
                                </p:cTn>
                              </p:par>
                            </p:childTnLst>
                          </p:cTn>
                        </p:par>
                      </p:childTnLst>
                    </p:cTn>
                  </p:par>
                  <p:par>
                    <p:cTn id="29" fill="hold">
                      <p:stCondLst>
                        <p:cond delay="indefinite"/>
                      </p:stCondLst>
                      <p:childTnLst>
                        <p:par>
                          <p:cTn id="30" fill="hold">
                            <p:stCondLst>
                              <p:cond delay="0"/>
                            </p:stCondLst>
                            <p:childTnLst>
                              <p:par>
                                <p:cTn id="31" presetID="34" presetClass="emph" presetSubtype="0" fill="hold" nodeType="clickEffect">
                                  <p:stCondLst>
                                    <p:cond delay="0"/>
                                  </p:stCondLst>
                                  <p:iterate type="lt">
                                    <p:tmPct val="10000"/>
                                  </p:iterate>
                                  <p:childTnLst>
                                    <p:animMotion origin="layout" path="M 0.0 0.0 L 0.0 -0.07213" pathEditMode="relative" ptsTypes="">
                                      <p:cBhvr>
                                        <p:cTn id="32" dur="250" accel="50000" decel="50000" autoRev="1" fill="hold">
                                          <p:stCondLst>
                                            <p:cond delay="0"/>
                                          </p:stCondLst>
                                        </p:cTn>
                                        <p:tgtEl>
                                          <p:spTgt spid="3">
                                            <p:txEl>
                                              <p:pRg st="10" end="10"/>
                                            </p:txEl>
                                          </p:spTgt>
                                        </p:tgtEl>
                                        <p:attrNameLst>
                                          <p:attrName>ppt_x</p:attrName>
                                          <p:attrName>ppt_y</p:attrName>
                                        </p:attrNameLst>
                                      </p:cBhvr>
                                    </p:animMotion>
                                    <p:animRot by="1500000">
                                      <p:cBhvr>
                                        <p:cTn id="33" dur="125" fill="hold">
                                          <p:stCondLst>
                                            <p:cond delay="0"/>
                                          </p:stCondLst>
                                        </p:cTn>
                                        <p:tgtEl>
                                          <p:spTgt spid="3">
                                            <p:txEl>
                                              <p:pRg st="10" end="10"/>
                                            </p:txEl>
                                          </p:spTgt>
                                        </p:tgtEl>
                                        <p:attrNameLst>
                                          <p:attrName>r</p:attrName>
                                        </p:attrNameLst>
                                      </p:cBhvr>
                                    </p:animRot>
                                    <p:animRot by="-1500000">
                                      <p:cBhvr>
                                        <p:cTn id="34" dur="125" fill="hold">
                                          <p:stCondLst>
                                            <p:cond delay="125"/>
                                          </p:stCondLst>
                                        </p:cTn>
                                        <p:tgtEl>
                                          <p:spTgt spid="3">
                                            <p:txEl>
                                              <p:pRg st="10" end="10"/>
                                            </p:txEl>
                                          </p:spTgt>
                                        </p:tgtEl>
                                        <p:attrNameLst>
                                          <p:attrName>r</p:attrName>
                                        </p:attrNameLst>
                                      </p:cBhvr>
                                    </p:animRot>
                                    <p:animRot by="-1500000">
                                      <p:cBhvr>
                                        <p:cTn id="35" dur="125" fill="hold">
                                          <p:stCondLst>
                                            <p:cond delay="250"/>
                                          </p:stCondLst>
                                        </p:cTn>
                                        <p:tgtEl>
                                          <p:spTgt spid="3">
                                            <p:txEl>
                                              <p:pRg st="10" end="10"/>
                                            </p:txEl>
                                          </p:spTgt>
                                        </p:tgtEl>
                                        <p:attrNameLst>
                                          <p:attrName>r</p:attrName>
                                        </p:attrNameLst>
                                      </p:cBhvr>
                                    </p:animRot>
                                    <p:animRot by="1500000">
                                      <p:cBhvr>
                                        <p:cTn id="36" dur="125" fill="hold">
                                          <p:stCondLst>
                                            <p:cond delay="375"/>
                                          </p:stCondLst>
                                        </p:cTn>
                                        <p:tgtEl>
                                          <p:spTgt spid="3">
                                            <p:txEl>
                                              <p:pRg st="10" end="1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624CEB-B073-40DA-84F1-8E14D7A5F711}"/>
              </a:ext>
            </a:extLst>
          </p:cNvPr>
          <p:cNvSpPr>
            <a:spLocks noGrp="1"/>
          </p:cNvSpPr>
          <p:nvPr>
            <p:ph type="title"/>
          </p:nvPr>
        </p:nvSpPr>
        <p:spPr>
          <a:xfrm>
            <a:off x="508000" y="624110"/>
            <a:ext cx="10996613" cy="1280890"/>
          </a:xfrm>
        </p:spPr>
        <p:txBody>
          <a:bodyPr>
            <a:normAutofit/>
          </a:bodyPr>
          <a:lstStyle/>
          <a:p>
            <a:pPr algn="ctr"/>
            <a:r>
              <a:rPr lang="fr-FR" sz="5400" b="1" u="sng" dirty="0">
                <a:solidFill>
                  <a:srgbClr val="FF0000"/>
                </a:solidFill>
                <a:effectLst>
                  <a:outerShdw blurRad="38100" dist="38100" dir="2700000" algn="tl">
                    <a:srgbClr val="000000">
                      <a:alpha val="43137"/>
                    </a:srgbClr>
                  </a:outerShdw>
                </a:effectLst>
              </a:rPr>
              <a:t>II. Loisirs</a:t>
            </a:r>
          </a:p>
        </p:txBody>
      </p:sp>
      <p:sp>
        <p:nvSpPr>
          <p:cNvPr id="3" name="Espace réservé du contenu 2">
            <a:extLst>
              <a:ext uri="{FF2B5EF4-FFF2-40B4-BE49-F238E27FC236}">
                <a16:creationId xmlns:a16="http://schemas.microsoft.com/office/drawing/2014/main" id="{04DEA961-1C77-45C4-AF3E-58D1745AEA97}"/>
              </a:ext>
            </a:extLst>
          </p:cNvPr>
          <p:cNvSpPr>
            <a:spLocks noGrp="1"/>
          </p:cNvSpPr>
          <p:nvPr>
            <p:ph idx="1"/>
          </p:nvPr>
        </p:nvSpPr>
        <p:spPr>
          <a:xfrm>
            <a:off x="579120" y="1825624"/>
            <a:ext cx="11216640" cy="4758055"/>
          </a:xfrm>
        </p:spPr>
        <p:txBody>
          <a:bodyPr>
            <a:normAutofit/>
          </a:bodyPr>
          <a:lstStyle/>
          <a:p>
            <a:pPr algn="ctr"/>
            <a:r>
              <a:rPr lang="fr-FR" sz="2400" u="sng" dirty="0"/>
              <a:t>Jeux des enfants</a:t>
            </a:r>
          </a:p>
          <a:p>
            <a:pPr algn="ctr"/>
            <a:endParaRPr lang="fr-FR" sz="2400" u="sng" dirty="0"/>
          </a:p>
          <a:p>
            <a:pPr algn="just"/>
            <a:r>
              <a:rPr lang="fr-FR" b="1" dirty="0"/>
              <a:t>A cette époque, les enfants jouaient aux billes. Ils jouaient aussi au puzzle d’Archimède, avec lequel ils créaient divers assemblages comme par exemple des animaux. Ils aimaient les jeux de hasard comme les jeux de dès, le pile ou face, les jeux d’échecs, ou même les jeux de talus (osselets).</a:t>
            </a:r>
          </a:p>
          <a:p>
            <a:pPr algn="just"/>
            <a:r>
              <a:rPr lang="fr-FR" b="1" dirty="0"/>
              <a:t>Les petits garçons aimaient les chars miniatures et certains d’entre eux conduisaient même des petits chars accrochés à des boucs. Ils aimaient aussi jouer aux petits soldats. Les garçons aimaient aussi imiter les adultes, jouer aux gladiateurs, aux maîtres d’écoles, etc.</a:t>
            </a:r>
          </a:p>
          <a:p>
            <a:pPr algn="just"/>
            <a:r>
              <a:rPr lang="fr-FR" b="1" dirty="0"/>
              <a:t>Les filles avaient des poupées articulées qui mesuraient à peu près 20 cm. Elles s’amusaient aussi sur des balançoires.</a:t>
            </a:r>
          </a:p>
          <a:p>
            <a:pPr algn="just"/>
            <a:endParaRPr lang="fr-FR" b="1" dirty="0"/>
          </a:p>
        </p:txBody>
      </p:sp>
    </p:spTree>
    <p:extLst>
      <p:ext uri="{BB962C8B-B14F-4D97-AF65-F5344CB8AC3E}">
        <p14:creationId xmlns:p14="http://schemas.microsoft.com/office/powerpoint/2010/main" val="124936287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TM02892315[[fn=Brin]]</Template>
  <TotalTime>402</TotalTime>
  <Words>1176</Words>
  <Application>Microsoft Office PowerPoint</Application>
  <PresentationFormat>Grand écran</PresentationFormat>
  <Paragraphs>60</Paragraphs>
  <Slides>7</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Century Gothic</vt:lpstr>
      <vt:lpstr>Wingdings 3</vt:lpstr>
      <vt:lpstr>Brin</vt:lpstr>
      <vt:lpstr>Présentation PowerPoint</vt:lpstr>
      <vt:lpstr>I. Education</vt:lpstr>
      <vt:lpstr>Présentation PowerPoint</vt:lpstr>
      <vt:lpstr>Présentation PowerPoint</vt:lpstr>
      <vt:lpstr>Présentation PowerPoint</vt:lpstr>
      <vt:lpstr>Présentation PowerPoint</vt:lpstr>
      <vt:lpstr>II. Loisirs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Agathe Przyborowski</dc:creator>
  <cp:lastModifiedBy>Agathe Przyborowski</cp:lastModifiedBy>
  <cp:revision>87</cp:revision>
  <dcterms:created xsi:type="dcterms:W3CDTF">2020-04-06T08:04:54Z</dcterms:created>
  <dcterms:modified xsi:type="dcterms:W3CDTF">2020-04-14T10:13:36Z</dcterms:modified>
</cp:coreProperties>
</file>