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58" r:id="rId7"/>
    <p:sldId id="268" r:id="rId8"/>
    <p:sldId id="266" r:id="rId9"/>
    <p:sldId id="269" r:id="rId10"/>
    <p:sldId id="270" r:id="rId11"/>
    <p:sldId id="275" r:id="rId12"/>
    <p:sldId id="276" r:id="rId13"/>
    <p:sldId id="273" r:id="rId14"/>
    <p:sldId id="272" r:id="rId15"/>
    <p:sldId id="263" r:id="rId16"/>
    <p:sldId id="267" r:id="rId17"/>
    <p:sldId id="264" r:id="rId18"/>
    <p:sldId id="265" r:id="rId19"/>
    <p:sldId id="277" r:id="rId20"/>
    <p:sldId id="274"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BB3DC3A-945B-44FA-96D3-5C51C4E9E272}">
          <p14:sldIdLst>
            <p14:sldId id="256"/>
            <p14:sldId id="257"/>
            <p14:sldId id="259"/>
            <p14:sldId id="260"/>
            <p14:sldId id="261"/>
            <p14:sldId id="258"/>
            <p14:sldId id="268"/>
            <p14:sldId id="266"/>
            <p14:sldId id="269"/>
            <p14:sldId id="270"/>
            <p14:sldId id="275"/>
            <p14:sldId id="276"/>
            <p14:sldId id="273"/>
            <p14:sldId id="272"/>
            <p14:sldId id="263"/>
            <p14:sldId id="267"/>
            <p14:sldId id="264"/>
            <p14:sldId id="265"/>
            <p14:sldId id="277"/>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5F5"/>
    <a:srgbClr val="F3F3F3"/>
    <a:srgbClr val="F8F1DC"/>
    <a:srgbClr val="FAF6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80" y="108"/>
      </p:cViewPr>
      <p:guideLst/>
    </p:cSldViewPr>
  </p:slideViewPr>
  <p:notesTextViewPr>
    <p:cViewPr>
      <p:scale>
        <a:sx n="1" d="1"/>
        <a:sy n="1" d="1"/>
      </p:scale>
      <p:origin x="0" y="0"/>
    </p:cViewPr>
  </p:notesTextViewPr>
  <p:sorterViewPr>
    <p:cViewPr>
      <p:scale>
        <a:sx n="100" d="100"/>
        <a:sy n="100" d="100"/>
      </p:scale>
      <p:origin x="0" y="-8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4126A6-9B87-4353-8EED-D8C4F1C716B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08E18D0-8BD2-401F-959A-48A918646E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D0C5665-EA2A-4481-B344-C6C52D1D9635}"/>
              </a:ext>
            </a:extLst>
          </p:cNvPr>
          <p:cNvSpPr>
            <a:spLocks noGrp="1"/>
          </p:cNvSpPr>
          <p:nvPr>
            <p:ph type="dt" sz="half" idx="10"/>
          </p:nvPr>
        </p:nvSpPr>
        <p:spPr/>
        <p:txBody>
          <a:bodyPr/>
          <a:lstStyle/>
          <a:p>
            <a:fld id="{9A7B45CB-F551-4BB5-9412-AC5A4AED6F4C}" type="datetimeFigureOut">
              <a:rPr lang="fr-FR" smtClean="0"/>
              <a:t>31/03/2020</a:t>
            </a:fld>
            <a:endParaRPr lang="fr-FR"/>
          </a:p>
        </p:txBody>
      </p:sp>
      <p:sp>
        <p:nvSpPr>
          <p:cNvPr id="5" name="Espace réservé du pied de page 4">
            <a:extLst>
              <a:ext uri="{FF2B5EF4-FFF2-40B4-BE49-F238E27FC236}">
                <a16:creationId xmlns:a16="http://schemas.microsoft.com/office/drawing/2014/main" id="{0402FD1F-3240-49E4-B5B4-AF3A30A1089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A57BDDD-CA14-4A8F-9C49-EFA290787F8A}"/>
              </a:ext>
            </a:extLst>
          </p:cNvPr>
          <p:cNvSpPr>
            <a:spLocks noGrp="1"/>
          </p:cNvSpPr>
          <p:nvPr>
            <p:ph type="sldNum" sz="quarter" idx="12"/>
          </p:nvPr>
        </p:nvSpPr>
        <p:spPr/>
        <p:txBody>
          <a:bodyPr/>
          <a:lstStyle/>
          <a:p>
            <a:fld id="{7AAE57E5-6DF1-4FC6-9CFA-2274E01C4B37}" type="slidenum">
              <a:rPr lang="fr-FR" smtClean="0"/>
              <a:t>‹N°›</a:t>
            </a:fld>
            <a:endParaRPr lang="fr-FR"/>
          </a:p>
        </p:txBody>
      </p:sp>
    </p:spTree>
    <p:extLst>
      <p:ext uri="{BB962C8B-B14F-4D97-AF65-F5344CB8AC3E}">
        <p14:creationId xmlns:p14="http://schemas.microsoft.com/office/powerpoint/2010/main" val="3013683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3C58FA-BA87-46A3-8D3D-4D714CFDB49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E97989E-4185-4CA1-BE14-E142FA9ABD7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ABB45C7-4E03-4CBD-9F20-4AE7D61BFC07}"/>
              </a:ext>
            </a:extLst>
          </p:cNvPr>
          <p:cNvSpPr>
            <a:spLocks noGrp="1"/>
          </p:cNvSpPr>
          <p:nvPr>
            <p:ph type="dt" sz="half" idx="10"/>
          </p:nvPr>
        </p:nvSpPr>
        <p:spPr/>
        <p:txBody>
          <a:bodyPr/>
          <a:lstStyle/>
          <a:p>
            <a:fld id="{9A7B45CB-F551-4BB5-9412-AC5A4AED6F4C}" type="datetimeFigureOut">
              <a:rPr lang="fr-FR" smtClean="0"/>
              <a:t>31/03/2020</a:t>
            </a:fld>
            <a:endParaRPr lang="fr-FR"/>
          </a:p>
        </p:txBody>
      </p:sp>
      <p:sp>
        <p:nvSpPr>
          <p:cNvPr id="5" name="Espace réservé du pied de page 4">
            <a:extLst>
              <a:ext uri="{FF2B5EF4-FFF2-40B4-BE49-F238E27FC236}">
                <a16:creationId xmlns:a16="http://schemas.microsoft.com/office/drawing/2014/main" id="{AD3A78E4-1491-46C0-8B2B-7363EF15066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D64EFE6-A06B-4F92-85A9-32CFBF7450DB}"/>
              </a:ext>
            </a:extLst>
          </p:cNvPr>
          <p:cNvSpPr>
            <a:spLocks noGrp="1"/>
          </p:cNvSpPr>
          <p:nvPr>
            <p:ph type="sldNum" sz="quarter" idx="12"/>
          </p:nvPr>
        </p:nvSpPr>
        <p:spPr/>
        <p:txBody>
          <a:bodyPr/>
          <a:lstStyle/>
          <a:p>
            <a:fld id="{7AAE57E5-6DF1-4FC6-9CFA-2274E01C4B37}" type="slidenum">
              <a:rPr lang="fr-FR" smtClean="0"/>
              <a:t>‹N°›</a:t>
            </a:fld>
            <a:endParaRPr lang="fr-FR"/>
          </a:p>
        </p:txBody>
      </p:sp>
    </p:spTree>
    <p:extLst>
      <p:ext uri="{BB962C8B-B14F-4D97-AF65-F5344CB8AC3E}">
        <p14:creationId xmlns:p14="http://schemas.microsoft.com/office/powerpoint/2010/main" val="2436359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8D23756-6D7E-49C2-8FE1-163E09B1B8E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A043629-6CE2-4AA3-9DFE-1B92D21F1F6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58B6E68-E183-45F4-A8E9-5E60D72D8E1E}"/>
              </a:ext>
            </a:extLst>
          </p:cNvPr>
          <p:cNvSpPr>
            <a:spLocks noGrp="1"/>
          </p:cNvSpPr>
          <p:nvPr>
            <p:ph type="dt" sz="half" idx="10"/>
          </p:nvPr>
        </p:nvSpPr>
        <p:spPr/>
        <p:txBody>
          <a:bodyPr/>
          <a:lstStyle/>
          <a:p>
            <a:fld id="{9A7B45CB-F551-4BB5-9412-AC5A4AED6F4C}" type="datetimeFigureOut">
              <a:rPr lang="fr-FR" smtClean="0"/>
              <a:t>31/03/2020</a:t>
            </a:fld>
            <a:endParaRPr lang="fr-FR"/>
          </a:p>
        </p:txBody>
      </p:sp>
      <p:sp>
        <p:nvSpPr>
          <p:cNvPr id="5" name="Espace réservé du pied de page 4">
            <a:extLst>
              <a:ext uri="{FF2B5EF4-FFF2-40B4-BE49-F238E27FC236}">
                <a16:creationId xmlns:a16="http://schemas.microsoft.com/office/drawing/2014/main" id="{86D40B32-578A-417B-BBB3-4D66FBC92D4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635C74C-C708-41CC-8728-6F5E398C683B}"/>
              </a:ext>
            </a:extLst>
          </p:cNvPr>
          <p:cNvSpPr>
            <a:spLocks noGrp="1"/>
          </p:cNvSpPr>
          <p:nvPr>
            <p:ph type="sldNum" sz="quarter" idx="12"/>
          </p:nvPr>
        </p:nvSpPr>
        <p:spPr/>
        <p:txBody>
          <a:bodyPr/>
          <a:lstStyle/>
          <a:p>
            <a:fld id="{7AAE57E5-6DF1-4FC6-9CFA-2274E01C4B37}" type="slidenum">
              <a:rPr lang="fr-FR" smtClean="0"/>
              <a:t>‹N°›</a:t>
            </a:fld>
            <a:endParaRPr lang="fr-FR"/>
          </a:p>
        </p:txBody>
      </p:sp>
    </p:spTree>
    <p:extLst>
      <p:ext uri="{BB962C8B-B14F-4D97-AF65-F5344CB8AC3E}">
        <p14:creationId xmlns:p14="http://schemas.microsoft.com/office/powerpoint/2010/main" val="1586321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5CC126-449D-4E95-9FAC-65A9266B9B8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72FC797-6889-47C3-A24D-F06E1DE7CAB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44C68A0-7A59-4AF7-9A9F-764B79212E79}"/>
              </a:ext>
            </a:extLst>
          </p:cNvPr>
          <p:cNvSpPr>
            <a:spLocks noGrp="1"/>
          </p:cNvSpPr>
          <p:nvPr>
            <p:ph type="dt" sz="half" idx="10"/>
          </p:nvPr>
        </p:nvSpPr>
        <p:spPr/>
        <p:txBody>
          <a:bodyPr/>
          <a:lstStyle/>
          <a:p>
            <a:fld id="{9A7B45CB-F551-4BB5-9412-AC5A4AED6F4C}" type="datetimeFigureOut">
              <a:rPr lang="fr-FR" smtClean="0"/>
              <a:t>31/03/2020</a:t>
            </a:fld>
            <a:endParaRPr lang="fr-FR"/>
          </a:p>
        </p:txBody>
      </p:sp>
      <p:sp>
        <p:nvSpPr>
          <p:cNvPr id="5" name="Espace réservé du pied de page 4">
            <a:extLst>
              <a:ext uri="{FF2B5EF4-FFF2-40B4-BE49-F238E27FC236}">
                <a16:creationId xmlns:a16="http://schemas.microsoft.com/office/drawing/2014/main" id="{80DED4FD-2426-4078-ABA0-8BF9EC3E671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39FF36B-4E7C-4EC9-8945-AA4FBC1D1305}"/>
              </a:ext>
            </a:extLst>
          </p:cNvPr>
          <p:cNvSpPr>
            <a:spLocks noGrp="1"/>
          </p:cNvSpPr>
          <p:nvPr>
            <p:ph type="sldNum" sz="quarter" idx="12"/>
          </p:nvPr>
        </p:nvSpPr>
        <p:spPr/>
        <p:txBody>
          <a:bodyPr/>
          <a:lstStyle/>
          <a:p>
            <a:fld id="{7AAE57E5-6DF1-4FC6-9CFA-2274E01C4B37}" type="slidenum">
              <a:rPr lang="fr-FR" smtClean="0"/>
              <a:t>‹N°›</a:t>
            </a:fld>
            <a:endParaRPr lang="fr-FR"/>
          </a:p>
        </p:txBody>
      </p:sp>
    </p:spTree>
    <p:extLst>
      <p:ext uri="{BB962C8B-B14F-4D97-AF65-F5344CB8AC3E}">
        <p14:creationId xmlns:p14="http://schemas.microsoft.com/office/powerpoint/2010/main" val="3763265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5C81B9-61D6-473A-97F0-4C0145A516C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23F0AE6-09AF-4616-B8D2-234633C353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C1D10A6-1CC8-4820-8879-DA3258082E9C}"/>
              </a:ext>
            </a:extLst>
          </p:cNvPr>
          <p:cNvSpPr>
            <a:spLocks noGrp="1"/>
          </p:cNvSpPr>
          <p:nvPr>
            <p:ph type="dt" sz="half" idx="10"/>
          </p:nvPr>
        </p:nvSpPr>
        <p:spPr/>
        <p:txBody>
          <a:bodyPr/>
          <a:lstStyle/>
          <a:p>
            <a:fld id="{9A7B45CB-F551-4BB5-9412-AC5A4AED6F4C}" type="datetimeFigureOut">
              <a:rPr lang="fr-FR" smtClean="0"/>
              <a:t>31/03/2020</a:t>
            </a:fld>
            <a:endParaRPr lang="fr-FR"/>
          </a:p>
        </p:txBody>
      </p:sp>
      <p:sp>
        <p:nvSpPr>
          <p:cNvPr id="5" name="Espace réservé du pied de page 4">
            <a:extLst>
              <a:ext uri="{FF2B5EF4-FFF2-40B4-BE49-F238E27FC236}">
                <a16:creationId xmlns:a16="http://schemas.microsoft.com/office/drawing/2014/main" id="{32974A3B-6D45-4672-853C-3AB917B4ACF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7FCE264-02C9-4FD3-BDD9-49CA21A7E69A}"/>
              </a:ext>
            </a:extLst>
          </p:cNvPr>
          <p:cNvSpPr>
            <a:spLocks noGrp="1"/>
          </p:cNvSpPr>
          <p:nvPr>
            <p:ph type="sldNum" sz="quarter" idx="12"/>
          </p:nvPr>
        </p:nvSpPr>
        <p:spPr/>
        <p:txBody>
          <a:bodyPr/>
          <a:lstStyle/>
          <a:p>
            <a:fld id="{7AAE57E5-6DF1-4FC6-9CFA-2274E01C4B37}" type="slidenum">
              <a:rPr lang="fr-FR" smtClean="0"/>
              <a:t>‹N°›</a:t>
            </a:fld>
            <a:endParaRPr lang="fr-FR"/>
          </a:p>
        </p:txBody>
      </p:sp>
    </p:spTree>
    <p:extLst>
      <p:ext uri="{BB962C8B-B14F-4D97-AF65-F5344CB8AC3E}">
        <p14:creationId xmlns:p14="http://schemas.microsoft.com/office/powerpoint/2010/main" val="371475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6B41B4-B9B6-4771-8C2B-384DE3A674B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03A7154-12C4-4420-81C2-DE1CB1813BD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A1EFBB9-3DDE-4EDB-B03C-6744DF501AB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954341B-82FD-486C-8B02-C27FF1DA8123}"/>
              </a:ext>
            </a:extLst>
          </p:cNvPr>
          <p:cNvSpPr>
            <a:spLocks noGrp="1"/>
          </p:cNvSpPr>
          <p:nvPr>
            <p:ph type="dt" sz="half" idx="10"/>
          </p:nvPr>
        </p:nvSpPr>
        <p:spPr/>
        <p:txBody>
          <a:bodyPr/>
          <a:lstStyle/>
          <a:p>
            <a:fld id="{9A7B45CB-F551-4BB5-9412-AC5A4AED6F4C}" type="datetimeFigureOut">
              <a:rPr lang="fr-FR" smtClean="0"/>
              <a:t>31/03/2020</a:t>
            </a:fld>
            <a:endParaRPr lang="fr-FR"/>
          </a:p>
        </p:txBody>
      </p:sp>
      <p:sp>
        <p:nvSpPr>
          <p:cNvPr id="6" name="Espace réservé du pied de page 5">
            <a:extLst>
              <a:ext uri="{FF2B5EF4-FFF2-40B4-BE49-F238E27FC236}">
                <a16:creationId xmlns:a16="http://schemas.microsoft.com/office/drawing/2014/main" id="{2C6C8C97-EEAC-4FA7-AB90-EF330379B6B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B124E89-0457-4169-A6F3-B31FCF6395C1}"/>
              </a:ext>
            </a:extLst>
          </p:cNvPr>
          <p:cNvSpPr>
            <a:spLocks noGrp="1"/>
          </p:cNvSpPr>
          <p:nvPr>
            <p:ph type="sldNum" sz="quarter" idx="12"/>
          </p:nvPr>
        </p:nvSpPr>
        <p:spPr/>
        <p:txBody>
          <a:bodyPr/>
          <a:lstStyle/>
          <a:p>
            <a:fld id="{7AAE57E5-6DF1-4FC6-9CFA-2274E01C4B37}" type="slidenum">
              <a:rPr lang="fr-FR" smtClean="0"/>
              <a:t>‹N°›</a:t>
            </a:fld>
            <a:endParaRPr lang="fr-FR"/>
          </a:p>
        </p:txBody>
      </p:sp>
    </p:spTree>
    <p:extLst>
      <p:ext uri="{BB962C8B-B14F-4D97-AF65-F5344CB8AC3E}">
        <p14:creationId xmlns:p14="http://schemas.microsoft.com/office/powerpoint/2010/main" val="1240307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42C277-A45C-4E63-BF3F-5F4E3897A51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BA7B7D4-41C3-4399-A59B-AA32994FDD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D95EE3C-52EB-47D5-99C1-811030373D6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8A302B2-28A8-42ED-B49F-47236A5FB3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8ECF2E7-493A-4AF2-BBC7-5211B3553D0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DBE2A6B-C914-4582-A37B-14CF002A900D}"/>
              </a:ext>
            </a:extLst>
          </p:cNvPr>
          <p:cNvSpPr>
            <a:spLocks noGrp="1"/>
          </p:cNvSpPr>
          <p:nvPr>
            <p:ph type="dt" sz="half" idx="10"/>
          </p:nvPr>
        </p:nvSpPr>
        <p:spPr/>
        <p:txBody>
          <a:bodyPr/>
          <a:lstStyle/>
          <a:p>
            <a:fld id="{9A7B45CB-F551-4BB5-9412-AC5A4AED6F4C}" type="datetimeFigureOut">
              <a:rPr lang="fr-FR" smtClean="0"/>
              <a:t>31/03/2020</a:t>
            </a:fld>
            <a:endParaRPr lang="fr-FR"/>
          </a:p>
        </p:txBody>
      </p:sp>
      <p:sp>
        <p:nvSpPr>
          <p:cNvPr id="8" name="Espace réservé du pied de page 7">
            <a:extLst>
              <a:ext uri="{FF2B5EF4-FFF2-40B4-BE49-F238E27FC236}">
                <a16:creationId xmlns:a16="http://schemas.microsoft.com/office/drawing/2014/main" id="{5C6BD5C3-A337-4D2E-9A28-43E22FBA21F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12218BC-7F41-436C-BA81-C5578A67DDC5}"/>
              </a:ext>
            </a:extLst>
          </p:cNvPr>
          <p:cNvSpPr>
            <a:spLocks noGrp="1"/>
          </p:cNvSpPr>
          <p:nvPr>
            <p:ph type="sldNum" sz="quarter" idx="12"/>
          </p:nvPr>
        </p:nvSpPr>
        <p:spPr/>
        <p:txBody>
          <a:bodyPr/>
          <a:lstStyle/>
          <a:p>
            <a:fld id="{7AAE57E5-6DF1-4FC6-9CFA-2274E01C4B37}" type="slidenum">
              <a:rPr lang="fr-FR" smtClean="0"/>
              <a:t>‹N°›</a:t>
            </a:fld>
            <a:endParaRPr lang="fr-FR"/>
          </a:p>
        </p:txBody>
      </p:sp>
    </p:spTree>
    <p:extLst>
      <p:ext uri="{BB962C8B-B14F-4D97-AF65-F5344CB8AC3E}">
        <p14:creationId xmlns:p14="http://schemas.microsoft.com/office/powerpoint/2010/main" val="1668385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53ACBF-16EA-44C6-B11E-40051DAD77A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F0AB2CC-F010-46B9-89CB-45D0375AFC84}"/>
              </a:ext>
            </a:extLst>
          </p:cNvPr>
          <p:cNvSpPr>
            <a:spLocks noGrp="1"/>
          </p:cNvSpPr>
          <p:nvPr>
            <p:ph type="dt" sz="half" idx="10"/>
          </p:nvPr>
        </p:nvSpPr>
        <p:spPr/>
        <p:txBody>
          <a:bodyPr/>
          <a:lstStyle/>
          <a:p>
            <a:fld id="{9A7B45CB-F551-4BB5-9412-AC5A4AED6F4C}" type="datetimeFigureOut">
              <a:rPr lang="fr-FR" smtClean="0"/>
              <a:t>31/03/2020</a:t>
            </a:fld>
            <a:endParaRPr lang="fr-FR"/>
          </a:p>
        </p:txBody>
      </p:sp>
      <p:sp>
        <p:nvSpPr>
          <p:cNvPr id="4" name="Espace réservé du pied de page 3">
            <a:extLst>
              <a:ext uri="{FF2B5EF4-FFF2-40B4-BE49-F238E27FC236}">
                <a16:creationId xmlns:a16="http://schemas.microsoft.com/office/drawing/2014/main" id="{298FACB2-D6E3-44D3-8E82-BE172E0C50B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2B90F81-8D07-48C3-B984-30F295254593}"/>
              </a:ext>
            </a:extLst>
          </p:cNvPr>
          <p:cNvSpPr>
            <a:spLocks noGrp="1"/>
          </p:cNvSpPr>
          <p:nvPr>
            <p:ph type="sldNum" sz="quarter" idx="12"/>
          </p:nvPr>
        </p:nvSpPr>
        <p:spPr/>
        <p:txBody>
          <a:bodyPr/>
          <a:lstStyle/>
          <a:p>
            <a:fld id="{7AAE57E5-6DF1-4FC6-9CFA-2274E01C4B37}" type="slidenum">
              <a:rPr lang="fr-FR" smtClean="0"/>
              <a:t>‹N°›</a:t>
            </a:fld>
            <a:endParaRPr lang="fr-FR"/>
          </a:p>
        </p:txBody>
      </p:sp>
    </p:spTree>
    <p:extLst>
      <p:ext uri="{BB962C8B-B14F-4D97-AF65-F5344CB8AC3E}">
        <p14:creationId xmlns:p14="http://schemas.microsoft.com/office/powerpoint/2010/main" val="236521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0F20996-887C-4E03-A33B-E7BF9B3EBCCA}"/>
              </a:ext>
            </a:extLst>
          </p:cNvPr>
          <p:cNvSpPr>
            <a:spLocks noGrp="1"/>
          </p:cNvSpPr>
          <p:nvPr>
            <p:ph type="dt" sz="half" idx="10"/>
          </p:nvPr>
        </p:nvSpPr>
        <p:spPr/>
        <p:txBody>
          <a:bodyPr/>
          <a:lstStyle/>
          <a:p>
            <a:fld id="{9A7B45CB-F551-4BB5-9412-AC5A4AED6F4C}" type="datetimeFigureOut">
              <a:rPr lang="fr-FR" smtClean="0"/>
              <a:t>31/03/2020</a:t>
            </a:fld>
            <a:endParaRPr lang="fr-FR"/>
          </a:p>
        </p:txBody>
      </p:sp>
      <p:sp>
        <p:nvSpPr>
          <p:cNvPr id="3" name="Espace réservé du pied de page 2">
            <a:extLst>
              <a:ext uri="{FF2B5EF4-FFF2-40B4-BE49-F238E27FC236}">
                <a16:creationId xmlns:a16="http://schemas.microsoft.com/office/drawing/2014/main" id="{04DB467F-3923-4F9C-B4CC-066163D1366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E9A60EB-9840-4716-A431-E9AAB9862B13}"/>
              </a:ext>
            </a:extLst>
          </p:cNvPr>
          <p:cNvSpPr>
            <a:spLocks noGrp="1"/>
          </p:cNvSpPr>
          <p:nvPr>
            <p:ph type="sldNum" sz="quarter" idx="12"/>
          </p:nvPr>
        </p:nvSpPr>
        <p:spPr/>
        <p:txBody>
          <a:bodyPr/>
          <a:lstStyle/>
          <a:p>
            <a:fld id="{7AAE57E5-6DF1-4FC6-9CFA-2274E01C4B37}" type="slidenum">
              <a:rPr lang="fr-FR" smtClean="0"/>
              <a:t>‹N°›</a:t>
            </a:fld>
            <a:endParaRPr lang="fr-FR"/>
          </a:p>
        </p:txBody>
      </p:sp>
    </p:spTree>
    <p:extLst>
      <p:ext uri="{BB962C8B-B14F-4D97-AF65-F5344CB8AC3E}">
        <p14:creationId xmlns:p14="http://schemas.microsoft.com/office/powerpoint/2010/main" val="1790711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0B6E51-DFD7-41FB-9392-5E1CDDAA289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1988BD6-92AC-439F-8A16-96AE8B3DD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FAAE227-5A00-4D4F-9532-F7FA024F99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4B1E750-19A8-44D9-8667-01D048E18B34}"/>
              </a:ext>
            </a:extLst>
          </p:cNvPr>
          <p:cNvSpPr>
            <a:spLocks noGrp="1"/>
          </p:cNvSpPr>
          <p:nvPr>
            <p:ph type="dt" sz="half" idx="10"/>
          </p:nvPr>
        </p:nvSpPr>
        <p:spPr/>
        <p:txBody>
          <a:bodyPr/>
          <a:lstStyle/>
          <a:p>
            <a:fld id="{9A7B45CB-F551-4BB5-9412-AC5A4AED6F4C}" type="datetimeFigureOut">
              <a:rPr lang="fr-FR" smtClean="0"/>
              <a:t>31/03/2020</a:t>
            </a:fld>
            <a:endParaRPr lang="fr-FR"/>
          </a:p>
        </p:txBody>
      </p:sp>
      <p:sp>
        <p:nvSpPr>
          <p:cNvPr id="6" name="Espace réservé du pied de page 5">
            <a:extLst>
              <a:ext uri="{FF2B5EF4-FFF2-40B4-BE49-F238E27FC236}">
                <a16:creationId xmlns:a16="http://schemas.microsoft.com/office/drawing/2014/main" id="{70007500-6132-427D-8586-8C214B8AFF0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8793361-9EED-46DD-8082-B8030BE8C794}"/>
              </a:ext>
            </a:extLst>
          </p:cNvPr>
          <p:cNvSpPr>
            <a:spLocks noGrp="1"/>
          </p:cNvSpPr>
          <p:nvPr>
            <p:ph type="sldNum" sz="quarter" idx="12"/>
          </p:nvPr>
        </p:nvSpPr>
        <p:spPr/>
        <p:txBody>
          <a:bodyPr/>
          <a:lstStyle/>
          <a:p>
            <a:fld id="{7AAE57E5-6DF1-4FC6-9CFA-2274E01C4B37}" type="slidenum">
              <a:rPr lang="fr-FR" smtClean="0"/>
              <a:t>‹N°›</a:t>
            </a:fld>
            <a:endParaRPr lang="fr-FR"/>
          </a:p>
        </p:txBody>
      </p:sp>
    </p:spTree>
    <p:extLst>
      <p:ext uri="{BB962C8B-B14F-4D97-AF65-F5344CB8AC3E}">
        <p14:creationId xmlns:p14="http://schemas.microsoft.com/office/powerpoint/2010/main" val="1326966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A1AFD8-5AC0-49AD-878A-68170EF9520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BB8D9A1-87E9-4533-8F5B-C1BF872EF8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13DB37A-43C6-4331-AE80-EF99700506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EFE6508-85E3-4FB8-9194-DB6302B3162C}"/>
              </a:ext>
            </a:extLst>
          </p:cNvPr>
          <p:cNvSpPr>
            <a:spLocks noGrp="1"/>
          </p:cNvSpPr>
          <p:nvPr>
            <p:ph type="dt" sz="half" idx="10"/>
          </p:nvPr>
        </p:nvSpPr>
        <p:spPr/>
        <p:txBody>
          <a:bodyPr/>
          <a:lstStyle/>
          <a:p>
            <a:fld id="{9A7B45CB-F551-4BB5-9412-AC5A4AED6F4C}" type="datetimeFigureOut">
              <a:rPr lang="fr-FR" smtClean="0"/>
              <a:t>31/03/2020</a:t>
            </a:fld>
            <a:endParaRPr lang="fr-FR"/>
          </a:p>
        </p:txBody>
      </p:sp>
      <p:sp>
        <p:nvSpPr>
          <p:cNvPr id="6" name="Espace réservé du pied de page 5">
            <a:extLst>
              <a:ext uri="{FF2B5EF4-FFF2-40B4-BE49-F238E27FC236}">
                <a16:creationId xmlns:a16="http://schemas.microsoft.com/office/drawing/2014/main" id="{868F19A3-2553-48CE-84C2-0032BC1C920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13E9706-DA5D-490D-980D-EC9B2DE6F75A}"/>
              </a:ext>
            </a:extLst>
          </p:cNvPr>
          <p:cNvSpPr>
            <a:spLocks noGrp="1"/>
          </p:cNvSpPr>
          <p:nvPr>
            <p:ph type="sldNum" sz="quarter" idx="12"/>
          </p:nvPr>
        </p:nvSpPr>
        <p:spPr/>
        <p:txBody>
          <a:bodyPr/>
          <a:lstStyle/>
          <a:p>
            <a:fld id="{7AAE57E5-6DF1-4FC6-9CFA-2274E01C4B37}" type="slidenum">
              <a:rPr lang="fr-FR" smtClean="0"/>
              <a:t>‹N°›</a:t>
            </a:fld>
            <a:endParaRPr lang="fr-FR"/>
          </a:p>
        </p:txBody>
      </p:sp>
    </p:spTree>
    <p:extLst>
      <p:ext uri="{BB962C8B-B14F-4D97-AF65-F5344CB8AC3E}">
        <p14:creationId xmlns:p14="http://schemas.microsoft.com/office/powerpoint/2010/main" val="1563869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8EF528E-643D-48D7-A085-BCB7298A55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91736A7-0FE8-472A-87D2-D0A971AA50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D7E2D62-483D-491B-8484-A3A19785EA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7B45CB-F551-4BB5-9412-AC5A4AED6F4C}" type="datetimeFigureOut">
              <a:rPr lang="fr-FR" smtClean="0"/>
              <a:t>31/03/2020</a:t>
            </a:fld>
            <a:endParaRPr lang="fr-FR"/>
          </a:p>
        </p:txBody>
      </p:sp>
      <p:sp>
        <p:nvSpPr>
          <p:cNvPr id="5" name="Espace réservé du pied de page 4">
            <a:extLst>
              <a:ext uri="{FF2B5EF4-FFF2-40B4-BE49-F238E27FC236}">
                <a16:creationId xmlns:a16="http://schemas.microsoft.com/office/drawing/2014/main" id="{2850CC83-7D2C-4C83-AD16-A0CD49F7FA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77CD4FC-1585-4935-96D6-311F239BD5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AE57E5-6DF1-4FC6-9CFA-2274E01C4B37}" type="slidenum">
              <a:rPr lang="fr-FR" smtClean="0"/>
              <a:t>‹N°›</a:t>
            </a:fld>
            <a:endParaRPr lang="fr-FR"/>
          </a:p>
        </p:txBody>
      </p:sp>
    </p:spTree>
    <p:extLst>
      <p:ext uri="{BB962C8B-B14F-4D97-AF65-F5344CB8AC3E}">
        <p14:creationId xmlns:p14="http://schemas.microsoft.com/office/powerpoint/2010/main" val="1928840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descr="Une image contenant dessin&#10;&#10;Description générée automatiquement">
            <a:extLst>
              <a:ext uri="{FF2B5EF4-FFF2-40B4-BE49-F238E27FC236}">
                <a16:creationId xmlns:a16="http://schemas.microsoft.com/office/drawing/2014/main" id="{0E587A38-B5A5-427D-8980-D9F19644E952}"/>
              </a:ext>
            </a:extLst>
          </p:cNvPr>
          <p:cNvPicPr>
            <a:picLocks noChangeAspect="1"/>
          </p:cNvPicPr>
          <p:nvPr/>
        </p:nvPicPr>
        <p:blipFill rotWithShape="1">
          <a:blip r:embed="rId2"/>
          <a:srcRect r="-1" b="10236"/>
          <a:stretch/>
        </p:blipFill>
        <p:spPr>
          <a:xfrm>
            <a:off x="509524" y="2365728"/>
            <a:ext cx="11172952" cy="2858307"/>
          </a:xfrm>
          <a:prstGeom prst="rect">
            <a:avLst/>
          </a:prstGeom>
        </p:spPr>
      </p:pic>
      <p:sp>
        <p:nvSpPr>
          <p:cNvPr id="5" name="ZoneTexte 4">
            <a:extLst>
              <a:ext uri="{FF2B5EF4-FFF2-40B4-BE49-F238E27FC236}">
                <a16:creationId xmlns:a16="http://schemas.microsoft.com/office/drawing/2014/main" id="{D9F583D4-FBA9-4C62-AD09-5DEA18B25B1A}"/>
              </a:ext>
            </a:extLst>
          </p:cNvPr>
          <p:cNvSpPr txBox="1"/>
          <p:nvPr/>
        </p:nvSpPr>
        <p:spPr>
          <a:xfrm>
            <a:off x="905164" y="535709"/>
            <a:ext cx="10492509" cy="954107"/>
          </a:xfrm>
          <a:prstGeom prst="rect">
            <a:avLst/>
          </a:prstGeom>
          <a:noFill/>
        </p:spPr>
        <p:txBody>
          <a:bodyPr wrap="square" rtlCol="0">
            <a:spAutoFit/>
          </a:bodyPr>
          <a:lstStyle/>
          <a:p>
            <a:pPr algn="ctr"/>
            <a:r>
              <a:rPr lang="fr-FR" sz="2800" dirty="0">
                <a:solidFill>
                  <a:srgbClr val="0070C0"/>
                </a:solidFill>
              </a:rPr>
              <a:t>Bonjour,</a:t>
            </a:r>
          </a:p>
          <a:p>
            <a:pPr algn="ctr"/>
            <a:r>
              <a:rPr lang="fr-FR" sz="2800" dirty="0">
                <a:solidFill>
                  <a:srgbClr val="0070C0"/>
                </a:solidFill>
              </a:rPr>
              <a:t>Aujourd’hui mon sujet d’exposé portera sur…</a:t>
            </a:r>
          </a:p>
        </p:txBody>
      </p:sp>
    </p:spTree>
    <p:extLst>
      <p:ext uri="{BB962C8B-B14F-4D97-AF65-F5344CB8AC3E}">
        <p14:creationId xmlns:p14="http://schemas.microsoft.com/office/powerpoint/2010/main" val="2083556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267396-6BA6-4DBF-9CC5-98FF1C9C756B}"/>
              </a:ext>
            </a:extLst>
          </p:cNvPr>
          <p:cNvSpPr>
            <a:spLocks noGrp="1"/>
          </p:cNvSpPr>
          <p:nvPr>
            <p:ph type="title"/>
          </p:nvPr>
        </p:nvSpPr>
        <p:spPr>
          <a:xfrm>
            <a:off x="110836" y="258618"/>
            <a:ext cx="11242964" cy="738910"/>
          </a:xfrm>
        </p:spPr>
        <p:txBody>
          <a:bodyPr>
            <a:normAutofit/>
          </a:bodyPr>
          <a:lstStyle/>
          <a:p>
            <a:r>
              <a:rPr lang="fr-FR" sz="3600" b="1" i="1" u="sng" dirty="0">
                <a:solidFill>
                  <a:srgbClr val="C00000"/>
                </a:solidFill>
              </a:rPr>
              <a:t>1) Les artistes</a:t>
            </a:r>
          </a:p>
        </p:txBody>
      </p:sp>
      <p:sp>
        <p:nvSpPr>
          <p:cNvPr id="3" name="Espace réservé du contenu 2">
            <a:extLst>
              <a:ext uri="{FF2B5EF4-FFF2-40B4-BE49-F238E27FC236}">
                <a16:creationId xmlns:a16="http://schemas.microsoft.com/office/drawing/2014/main" id="{547A5326-6804-4663-BD57-471AF58E9D6C}"/>
              </a:ext>
            </a:extLst>
          </p:cNvPr>
          <p:cNvSpPr>
            <a:spLocks noGrp="1"/>
          </p:cNvSpPr>
          <p:nvPr>
            <p:ph idx="1"/>
          </p:nvPr>
        </p:nvSpPr>
        <p:spPr>
          <a:xfrm>
            <a:off x="819727" y="1807152"/>
            <a:ext cx="10515600" cy="4351338"/>
          </a:xfrm>
        </p:spPr>
        <p:txBody>
          <a:bodyPr/>
          <a:lstStyle/>
          <a:p>
            <a:r>
              <a:rPr lang="fr-FR" dirty="0">
                <a:solidFill>
                  <a:srgbClr val="0070C0"/>
                </a:solidFill>
                <a:latin typeface="Comic Sans MS" panose="030F0702030302020204" pitchFamily="66" charset="0"/>
              </a:rPr>
              <a:t>Les premières pièces ont été créées à partir du IIIe siècle avant J-C. Les deux auteurs de théâtre (dramaturges) qui dominent la littérature latine sont:</a:t>
            </a:r>
          </a:p>
          <a:p>
            <a:pPr>
              <a:buFontTx/>
              <a:buChar char="-"/>
            </a:pPr>
            <a:endParaRPr lang="fr-FR" b="1" u="sng" dirty="0">
              <a:solidFill>
                <a:srgbClr val="0070C0"/>
              </a:solidFill>
              <a:latin typeface="Comic Sans MS" panose="030F0702030302020204" pitchFamily="66" charset="0"/>
            </a:endParaRPr>
          </a:p>
          <a:p>
            <a:pPr>
              <a:buFontTx/>
              <a:buChar char="-"/>
            </a:pPr>
            <a:r>
              <a:rPr lang="fr-FR" b="1" u="sng" dirty="0">
                <a:solidFill>
                  <a:srgbClr val="0070C0"/>
                </a:solidFill>
                <a:latin typeface="Comic Sans MS" panose="030F0702030302020204" pitchFamily="66" charset="0"/>
              </a:rPr>
              <a:t>Plaute</a:t>
            </a:r>
            <a:r>
              <a:rPr lang="fr-FR" dirty="0">
                <a:solidFill>
                  <a:srgbClr val="0070C0"/>
                </a:solidFill>
                <a:latin typeface="Comic Sans MS" panose="030F0702030302020204" pitchFamily="66" charset="0"/>
              </a:rPr>
              <a:t> dont les comédies sont écrites sur un ton familier, pour le goût populaire. Il en a écrit 130.</a:t>
            </a:r>
          </a:p>
          <a:p>
            <a:pPr>
              <a:buFontTx/>
              <a:buChar char="-"/>
            </a:pPr>
            <a:endParaRPr lang="fr-FR" b="1" u="sng" dirty="0">
              <a:solidFill>
                <a:srgbClr val="0070C0"/>
              </a:solidFill>
              <a:latin typeface="Comic Sans MS" panose="030F0702030302020204" pitchFamily="66" charset="0"/>
            </a:endParaRPr>
          </a:p>
          <a:p>
            <a:pPr>
              <a:buFontTx/>
              <a:buChar char="-"/>
            </a:pPr>
            <a:r>
              <a:rPr lang="fr-FR" b="1" u="sng" dirty="0">
                <a:solidFill>
                  <a:srgbClr val="0070C0"/>
                </a:solidFill>
                <a:latin typeface="Comic Sans MS" panose="030F0702030302020204" pitchFamily="66" charset="0"/>
              </a:rPr>
              <a:t>Térence</a:t>
            </a:r>
            <a:r>
              <a:rPr lang="fr-FR" dirty="0">
                <a:solidFill>
                  <a:srgbClr val="0070C0"/>
                </a:solidFill>
                <a:latin typeface="Comic Sans MS" panose="030F0702030302020204" pitchFamily="66" charset="0"/>
              </a:rPr>
              <a:t> dont le comique est nettement plus fin et inspiré du style grec. </a:t>
            </a:r>
          </a:p>
        </p:txBody>
      </p:sp>
      <p:sp>
        <p:nvSpPr>
          <p:cNvPr id="4" name="ZoneTexte 3">
            <a:extLst>
              <a:ext uri="{FF2B5EF4-FFF2-40B4-BE49-F238E27FC236}">
                <a16:creationId xmlns:a16="http://schemas.microsoft.com/office/drawing/2014/main" id="{09B1840F-0E14-49DD-8418-A254B995D11D}"/>
              </a:ext>
            </a:extLst>
          </p:cNvPr>
          <p:cNvSpPr txBox="1"/>
          <p:nvPr/>
        </p:nvSpPr>
        <p:spPr>
          <a:xfrm>
            <a:off x="110836" y="1051436"/>
            <a:ext cx="5966691" cy="461665"/>
          </a:xfrm>
          <a:prstGeom prst="rect">
            <a:avLst/>
          </a:prstGeom>
          <a:noFill/>
        </p:spPr>
        <p:txBody>
          <a:bodyPr wrap="square" rtlCol="0">
            <a:spAutoFit/>
          </a:bodyPr>
          <a:lstStyle/>
          <a:p>
            <a:r>
              <a:rPr lang="fr-FR" sz="2400" dirty="0">
                <a:effectLst>
                  <a:outerShdw blurRad="38100" dist="38100" dir="2700000" algn="tl">
                    <a:srgbClr val="000000">
                      <a:alpha val="43137"/>
                    </a:srgbClr>
                  </a:outerShdw>
                </a:effectLst>
              </a:rPr>
              <a:t>b. Les auteurs</a:t>
            </a:r>
          </a:p>
        </p:txBody>
      </p:sp>
    </p:spTree>
    <p:extLst>
      <p:ext uri="{BB962C8B-B14F-4D97-AF65-F5344CB8AC3E}">
        <p14:creationId xmlns:p14="http://schemas.microsoft.com/office/powerpoint/2010/main" val="11879226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47A5326-6804-4663-BD57-471AF58E9D6C}"/>
              </a:ext>
            </a:extLst>
          </p:cNvPr>
          <p:cNvSpPr>
            <a:spLocks noGrp="1"/>
          </p:cNvSpPr>
          <p:nvPr>
            <p:ph idx="1"/>
          </p:nvPr>
        </p:nvSpPr>
        <p:spPr>
          <a:xfrm>
            <a:off x="838200" y="1200728"/>
            <a:ext cx="10515600" cy="4627418"/>
          </a:xfrm>
        </p:spPr>
        <p:txBody>
          <a:bodyPr/>
          <a:lstStyle/>
          <a:p>
            <a:pPr marL="0" indent="0">
              <a:buNone/>
            </a:pPr>
            <a:r>
              <a:rPr lang="fr-FR" dirty="0">
                <a:solidFill>
                  <a:srgbClr val="0070C0"/>
                </a:solidFill>
                <a:latin typeface="Comic Sans MS" panose="030F0702030302020204" pitchFamily="66" charset="0"/>
              </a:rPr>
              <a:t>Voici quelques pièces de l’auteur Plaute:</a:t>
            </a:r>
          </a:p>
          <a:p>
            <a:pPr marL="0" indent="0">
              <a:buNone/>
            </a:pPr>
            <a:r>
              <a:rPr lang="fr-FR" dirty="0">
                <a:solidFill>
                  <a:srgbClr val="0070C0"/>
                </a:solidFill>
                <a:latin typeface="Comic Sans MS" panose="030F0702030302020204" pitchFamily="66" charset="0"/>
              </a:rPr>
              <a:t>  - L’</a:t>
            </a:r>
            <a:r>
              <a:rPr lang="fr-FR" dirty="0" err="1">
                <a:solidFill>
                  <a:srgbClr val="0070C0"/>
                </a:solidFill>
                <a:latin typeface="Comic Sans MS" panose="030F0702030302020204" pitchFamily="66" charset="0"/>
              </a:rPr>
              <a:t>Aulularia</a:t>
            </a:r>
            <a:r>
              <a:rPr lang="fr-FR" dirty="0">
                <a:solidFill>
                  <a:srgbClr val="0070C0"/>
                </a:solidFill>
                <a:latin typeface="Comic Sans MS" panose="030F0702030302020204" pitchFamily="66" charset="0"/>
              </a:rPr>
              <a:t> (la Marmite qui inspira l’Avare de Molière) </a:t>
            </a:r>
          </a:p>
          <a:p>
            <a:pPr marL="0" indent="0">
              <a:buNone/>
            </a:pPr>
            <a:r>
              <a:rPr lang="fr-FR" dirty="0">
                <a:solidFill>
                  <a:srgbClr val="0070C0"/>
                </a:solidFill>
                <a:latin typeface="Comic Sans MS" panose="030F0702030302020204" pitchFamily="66" charset="0"/>
              </a:rPr>
              <a:t>  - </a:t>
            </a:r>
            <a:r>
              <a:rPr lang="fr-FR" dirty="0" err="1">
                <a:solidFill>
                  <a:srgbClr val="0070C0"/>
                </a:solidFill>
                <a:latin typeface="Comic Sans MS" panose="030F0702030302020204" pitchFamily="66" charset="0"/>
              </a:rPr>
              <a:t>Curculio</a:t>
            </a:r>
            <a:r>
              <a:rPr lang="fr-FR" dirty="0">
                <a:solidFill>
                  <a:srgbClr val="0070C0"/>
                </a:solidFill>
                <a:latin typeface="Comic Sans MS" panose="030F0702030302020204" pitchFamily="66" charset="0"/>
              </a:rPr>
              <a:t> (le Charançon)</a:t>
            </a:r>
          </a:p>
          <a:p>
            <a:pPr marL="0" indent="0">
              <a:buNone/>
            </a:pPr>
            <a:r>
              <a:rPr lang="fr-FR" dirty="0">
                <a:solidFill>
                  <a:srgbClr val="0070C0"/>
                </a:solidFill>
                <a:latin typeface="Comic Sans MS" panose="030F0702030302020204" pitchFamily="66" charset="0"/>
              </a:rPr>
              <a:t>  -</a:t>
            </a:r>
            <a:r>
              <a:rPr lang="es-ES" dirty="0">
                <a:solidFill>
                  <a:srgbClr val="0070C0"/>
                </a:solidFill>
                <a:latin typeface="Comic Sans MS" panose="030F0702030302020204" pitchFamily="66" charset="0"/>
              </a:rPr>
              <a:t> Miles </a:t>
            </a:r>
            <a:r>
              <a:rPr lang="es-ES" dirty="0" err="1">
                <a:solidFill>
                  <a:srgbClr val="0070C0"/>
                </a:solidFill>
                <a:latin typeface="Comic Sans MS" panose="030F0702030302020204" pitchFamily="66" charset="0"/>
              </a:rPr>
              <a:t>gloriosus</a:t>
            </a:r>
            <a:r>
              <a:rPr lang="es-ES" dirty="0">
                <a:solidFill>
                  <a:srgbClr val="0070C0"/>
                </a:solidFill>
                <a:latin typeface="Comic Sans MS" panose="030F0702030302020204" pitchFamily="66" charset="0"/>
              </a:rPr>
              <a:t> (le </a:t>
            </a:r>
            <a:r>
              <a:rPr lang="es-ES" dirty="0" err="1">
                <a:solidFill>
                  <a:srgbClr val="0070C0"/>
                </a:solidFill>
                <a:latin typeface="Comic Sans MS" panose="030F0702030302020204" pitchFamily="66" charset="0"/>
              </a:rPr>
              <a:t>Soldat</a:t>
            </a:r>
            <a:r>
              <a:rPr lang="es-ES" dirty="0">
                <a:solidFill>
                  <a:srgbClr val="0070C0"/>
                </a:solidFill>
                <a:latin typeface="Comic Sans MS" panose="030F0702030302020204" pitchFamily="66" charset="0"/>
              </a:rPr>
              <a:t> </a:t>
            </a:r>
            <a:r>
              <a:rPr lang="es-ES" dirty="0" err="1">
                <a:solidFill>
                  <a:srgbClr val="0070C0"/>
                </a:solidFill>
                <a:latin typeface="Comic Sans MS" panose="030F0702030302020204" pitchFamily="66" charset="0"/>
              </a:rPr>
              <a:t>fanfaron</a:t>
            </a:r>
            <a:r>
              <a:rPr lang="es-ES" dirty="0">
                <a:solidFill>
                  <a:srgbClr val="0070C0"/>
                </a:solidFill>
                <a:latin typeface="Comic Sans MS" panose="030F0702030302020204" pitchFamily="66" charset="0"/>
              </a:rPr>
              <a:t>) </a:t>
            </a:r>
          </a:p>
          <a:p>
            <a:pPr marL="0" indent="0">
              <a:buNone/>
            </a:pPr>
            <a:endParaRPr lang="es-ES" dirty="0">
              <a:solidFill>
                <a:srgbClr val="0070C0"/>
              </a:solidFill>
              <a:latin typeface="Comic Sans MS" panose="030F0702030302020204" pitchFamily="66" charset="0"/>
            </a:endParaRPr>
          </a:p>
          <a:p>
            <a:pPr marL="0" indent="0">
              <a:buNone/>
            </a:pPr>
            <a:r>
              <a:rPr lang="es-ES" dirty="0">
                <a:solidFill>
                  <a:srgbClr val="0070C0"/>
                </a:solidFill>
                <a:latin typeface="Comic Sans MS" panose="030F0702030302020204" pitchFamily="66" charset="0"/>
              </a:rPr>
              <a:t>Et </a:t>
            </a:r>
            <a:r>
              <a:rPr lang="es-ES" dirty="0" err="1">
                <a:solidFill>
                  <a:srgbClr val="0070C0"/>
                </a:solidFill>
                <a:latin typeface="Comic Sans MS" panose="030F0702030302020204" pitchFamily="66" charset="0"/>
              </a:rPr>
              <a:t>voici</a:t>
            </a:r>
            <a:r>
              <a:rPr lang="es-ES" dirty="0">
                <a:solidFill>
                  <a:srgbClr val="0070C0"/>
                </a:solidFill>
                <a:latin typeface="Comic Sans MS" panose="030F0702030302020204" pitchFamily="66" charset="0"/>
              </a:rPr>
              <a:t> </a:t>
            </a:r>
            <a:r>
              <a:rPr lang="es-ES" dirty="0" err="1">
                <a:solidFill>
                  <a:srgbClr val="0070C0"/>
                </a:solidFill>
                <a:latin typeface="Comic Sans MS" panose="030F0702030302020204" pitchFamily="66" charset="0"/>
              </a:rPr>
              <a:t>quelques</a:t>
            </a:r>
            <a:r>
              <a:rPr lang="es-ES" dirty="0">
                <a:solidFill>
                  <a:srgbClr val="0070C0"/>
                </a:solidFill>
                <a:latin typeface="Comic Sans MS" panose="030F0702030302020204" pitchFamily="66" charset="0"/>
              </a:rPr>
              <a:t> </a:t>
            </a:r>
            <a:r>
              <a:rPr lang="es-ES" dirty="0" err="1">
                <a:solidFill>
                  <a:srgbClr val="0070C0"/>
                </a:solidFill>
                <a:latin typeface="Comic Sans MS" panose="030F0702030302020204" pitchFamily="66" charset="0"/>
              </a:rPr>
              <a:t>pièces</a:t>
            </a:r>
            <a:r>
              <a:rPr lang="es-ES" dirty="0">
                <a:solidFill>
                  <a:srgbClr val="0070C0"/>
                </a:solidFill>
                <a:latin typeface="Comic Sans MS" panose="030F0702030302020204" pitchFamily="66" charset="0"/>
              </a:rPr>
              <a:t> de </a:t>
            </a:r>
            <a:r>
              <a:rPr lang="es-ES" dirty="0" err="1">
                <a:solidFill>
                  <a:srgbClr val="0070C0"/>
                </a:solidFill>
                <a:latin typeface="Comic Sans MS" panose="030F0702030302020204" pitchFamily="66" charset="0"/>
              </a:rPr>
              <a:t>l’auteur</a:t>
            </a:r>
            <a:r>
              <a:rPr lang="es-ES" dirty="0">
                <a:solidFill>
                  <a:srgbClr val="0070C0"/>
                </a:solidFill>
                <a:latin typeface="Comic Sans MS" panose="030F0702030302020204" pitchFamily="66" charset="0"/>
              </a:rPr>
              <a:t> </a:t>
            </a:r>
            <a:r>
              <a:rPr lang="es-ES" dirty="0" err="1">
                <a:solidFill>
                  <a:srgbClr val="0070C0"/>
                </a:solidFill>
                <a:latin typeface="Comic Sans MS" panose="030F0702030302020204" pitchFamily="66" charset="0"/>
              </a:rPr>
              <a:t>Térence</a:t>
            </a:r>
            <a:r>
              <a:rPr lang="es-ES" dirty="0">
                <a:solidFill>
                  <a:srgbClr val="0070C0"/>
                </a:solidFill>
                <a:latin typeface="Comic Sans MS" panose="030F0702030302020204" pitchFamily="66" charset="0"/>
              </a:rPr>
              <a:t>:</a:t>
            </a:r>
          </a:p>
          <a:p>
            <a:pPr marL="0" indent="0">
              <a:buNone/>
            </a:pPr>
            <a:r>
              <a:rPr lang="es-ES" dirty="0">
                <a:solidFill>
                  <a:srgbClr val="0070C0"/>
                </a:solidFill>
                <a:latin typeface="Comic Sans MS" panose="030F0702030302020204" pitchFamily="66" charset="0"/>
              </a:rPr>
              <a:t>  - </a:t>
            </a:r>
            <a:r>
              <a:rPr lang="fr-FR" dirty="0">
                <a:solidFill>
                  <a:srgbClr val="0070C0"/>
                </a:solidFill>
                <a:latin typeface="Comic Sans MS" panose="030F0702030302020204" pitchFamily="66" charset="0"/>
              </a:rPr>
              <a:t>L'</a:t>
            </a:r>
            <a:r>
              <a:rPr lang="fr-FR" dirty="0" err="1">
                <a:solidFill>
                  <a:srgbClr val="0070C0"/>
                </a:solidFill>
                <a:latin typeface="Comic Sans MS" panose="030F0702030302020204" pitchFamily="66" charset="0"/>
              </a:rPr>
              <a:t>Andrienne</a:t>
            </a:r>
            <a:endParaRPr lang="es-ES" dirty="0">
              <a:solidFill>
                <a:srgbClr val="0070C0"/>
              </a:solidFill>
              <a:latin typeface="Comic Sans MS" panose="030F0702030302020204" pitchFamily="66" charset="0"/>
            </a:endParaRPr>
          </a:p>
          <a:p>
            <a:pPr marL="0" indent="0">
              <a:buNone/>
            </a:pPr>
            <a:r>
              <a:rPr lang="es-ES" dirty="0">
                <a:solidFill>
                  <a:srgbClr val="0070C0"/>
                </a:solidFill>
                <a:latin typeface="Comic Sans MS" panose="030F0702030302020204" pitchFamily="66" charset="0"/>
              </a:rPr>
              <a:t>  - </a:t>
            </a:r>
            <a:r>
              <a:rPr lang="fr-FR" dirty="0">
                <a:solidFill>
                  <a:srgbClr val="0070C0"/>
                </a:solidFill>
                <a:latin typeface="Comic Sans MS" panose="030F0702030302020204" pitchFamily="66" charset="0"/>
              </a:rPr>
              <a:t>L'</a:t>
            </a:r>
            <a:r>
              <a:rPr lang="fr-FR" dirty="0" err="1">
                <a:solidFill>
                  <a:srgbClr val="0070C0"/>
                </a:solidFill>
                <a:latin typeface="Comic Sans MS" panose="030F0702030302020204" pitchFamily="66" charset="0"/>
              </a:rPr>
              <a:t>Hecyre</a:t>
            </a:r>
            <a:endParaRPr lang="fr-FR" dirty="0">
              <a:solidFill>
                <a:srgbClr val="0070C0"/>
              </a:solidFill>
              <a:latin typeface="Comic Sans MS" panose="030F0702030302020204" pitchFamily="66" charset="0"/>
            </a:endParaRPr>
          </a:p>
          <a:p>
            <a:pPr marL="0" indent="0">
              <a:buNone/>
            </a:pPr>
            <a:r>
              <a:rPr lang="fr-FR" dirty="0">
                <a:solidFill>
                  <a:srgbClr val="0070C0"/>
                </a:solidFill>
                <a:latin typeface="Comic Sans MS" panose="030F0702030302020204" pitchFamily="66" charset="0"/>
              </a:rPr>
              <a:t>  - L'Eunuque</a:t>
            </a:r>
            <a:endParaRPr lang="es-ES" dirty="0">
              <a:solidFill>
                <a:srgbClr val="0070C0"/>
              </a:solidFill>
              <a:latin typeface="Comic Sans MS" panose="030F0702030302020204" pitchFamily="66" charset="0"/>
            </a:endParaRPr>
          </a:p>
          <a:p>
            <a:pPr marL="0" indent="0">
              <a:buNone/>
            </a:pPr>
            <a:endParaRPr lang="fr-FR"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18032154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arn(inVertical)">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1000"/>
                                        <p:tgtEl>
                                          <p:spTgt spid="3">
                                            <p:txEl>
                                              <p:pRg st="7" end="7"/>
                                            </p:txEl>
                                          </p:spTgt>
                                        </p:tgtEl>
                                      </p:cBhvr>
                                    </p:animEffect>
                                    <p:anim calcmode="lin" valueType="num">
                                      <p:cBhvr>
                                        <p:cTn id="4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1000"/>
                                        <p:tgtEl>
                                          <p:spTgt spid="3">
                                            <p:txEl>
                                              <p:pRg st="8" end="8"/>
                                            </p:txEl>
                                          </p:spTgt>
                                        </p:tgtEl>
                                      </p:cBhvr>
                                    </p:animEffect>
                                    <p:anim calcmode="lin" valueType="num">
                                      <p:cBhvr>
                                        <p:cTn id="5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visage, regardant, assis, vieux&#10;&#10;Description générée automatiquement">
            <a:extLst>
              <a:ext uri="{FF2B5EF4-FFF2-40B4-BE49-F238E27FC236}">
                <a16:creationId xmlns:a16="http://schemas.microsoft.com/office/drawing/2014/main" id="{A0E8F0FA-A1C6-4FBD-9548-DCD50082CE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4630" y="1664432"/>
            <a:ext cx="3181484" cy="3174856"/>
          </a:xfrm>
          <a:prstGeom prst="rect">
            <a:avLst/>
          </a:prstGeom>
          <a:ln w="228600" cap="sq" cmpd="thickThin">
            <a:solidFill>
              <a:srgbClr val="000000"/>
            </a:solidFill>
            <a:prstDash val="solid"/>
            <a:miter lim="800000"/>
          </a:ln>
          <a:effectLst>
            <a:innerShdw blurRad="76200">
              <a:srgbClr val="000000"/>
            </a:innerShdw>
          </a:effectLst>
        </p:spPr>
      </p:pic>
      <p:sp>
        <p:nvSpPr>
          <p:cNvPr id="6" name="ZoneTexte 5">
            <a:extLst>
              <a:ext uri="{FF2B5EF4-FFF2-40B4-BE49-F238E27FC236}">
                <a16:creationId xmlns:a16="http://schemas.microsoft.com/office/drawing/2014/main" id="{B95C0EA4-B03D-44C4-9CFF-3A40B37458A4}"/>
              </a:ext>
            </a:extLst>
          </p:cNvPr>
          <p:cNvSpPr txBox="1"/>
          <p:nvPr/>
        </p:nvSpPr>
        <p:spPr>
          <a:xfrm>
            <a:off x="7752202" y="5078776"/>
            <a:ext cx="4439798" cy="369332"/>
          </a:xfrm>
          <a:prstGeom prst="rect">
            <a:avLst/>
          </a:prstGeom>
          <a:noFill/>
        </p:spPr>
        <p:txBody>
          <a:bodyPr wrap="square" rtlCol="0">
            <a:spAutoFit/>
          </a:bodyPr>
          <a:lstStyle/>
          <a:p>
            <a:r>
              <a:rPr lang="fr-FR" dirty="0"/>
              <a:t>Portrait de Térence</a:t>
            </a:r>
          </a:p>
        </p:txBody>
      </p:sp>
      <p:pic>
        <p:nvPicPr>
          <p:cNvPr id="8" name="Image 7" descr="Une image contenant homme, livre, personne, texte&#10;&#10;Description générée automatiquement">
            <a:extLst>
              <a:ext uri="{FF2B5EF4-FFF2-40B4-BE49-F238E27FC236}">
                <a16:creationId xmlns:a16="http://schemas.microsoft.com/office/drawing/2014/main" id="{9EA672F8-C02D-40AE-A484-A31C79FE2C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5886" y="1091474"/>
            <a:ext cx="2830675" cy="3747814"/>
          </a:xfrm>
          <a:prstGeom prst="rect">
            <a:avLst/>
          </a:prstGeom>
          <a:ln w="228600" cap="sq" cmpd="thickThin">
            <a:solidFill>
              <a:srgbClr val="000000"/>
            </a:solidFill>
            <a:prstDash val="solid"/>
            <a:miter lim="800000"/>
          </a:ln>
          <a:effectLst>
            <a:innerShdw blurRad="76200">
              <a:srgbClr val="000000"/>
            </a:innerShdw>
          </a:effectLst>
        </p:spPr>
      </p:pic>
      <p:sp>
        <p:nvSpPr>
          <p:cNvPr id="9" name="ZoneTexte 8">
            <a:extLst>
              <a:ext uri="{FF2B5EF4-FFF2-40B4-BE49-F238E27FC236}">
                <a16:creationId xmlns:a16="http://schemas.microsoft.com/office/drawing/2014/main" id="{ABACEAD2-E0D0-436E-A5F1-3086D09453B3}"/>
              </a:ext>
            </a:extLst>
          </p:cNvPr>
          <p:cNvSpPr txBox="1"/>
          <p:nvPr/>
        </p:nvSpPr>
        <p:spPr>
          <a:xfrm>
            <a:off x="2465997" y="5078776"/>
            <a:ext cx="5056742" cy="369332"/>
          </a:xfrm>
          <a:prstGeom prst="rect">
            <a:avLst/>
          </a:prstGeom>
          <a:noFill/>
        </p:spPr>
        <p:txBody>
          <a:bodyPr wrap="square" rtlCol="0">
            <a:spAutoFit/>
          </a:bodyPr>
          <a:lstStyle/>
          <a:p>
            <a:r>
              <a:rPr lang="fr-FR" dirty="0"/>
              <a:t>Portrait de Plaute</a:t>
            </a:r>
          </a:p>
        </p:txBody>
      </p:sp>
    </p:spTree>
    <p:extLst>
      <p:ext uri="{BB962C8B-B14F-4D97-AF65-F5344CB8AC3E}">
        <p14:creationId xmlns:p14="http://schemas.microsoft.com/office/powerpoint/2010/main" val="3491481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267396-6BA6-4DBF-9CC5-98FF1C9C756B}"/>
              </a:ext>
            </a:extLst>
          </p:cNvPr>
          <p:cNvSpPr>
            <a:spLocks noGrp="1"/>
          </p:cNvSpPr>
          <p:nvPr>
            <p:ph type="title"/>
          </p:nvPr>
        </p:nvSpPr>
        <p:spPr>
          <a:xfrm>
            <a:off x="83127" y="193965"/>
            <a:ext cx="11270673" cy="1043708"/>
          </a:xfrm>
        </p:spPr>
        <p:txBody>
          <a:bodyPr>
            <a:normAutofit/>
          </a:bodyPr>
          <a:lstStyle/>
          <a:p>
            <a:r>
              <a:rPr lang="fr-FR" sz="3600" b="1" i="1" u="sng" dirty="0">
                <a:solidFill>
                  <a:srgbClr val="C00000"/>
                </a:solidFill>
              </a:rPr>
              <a:t>3) Les accessoires</a:t>
            </a:r>
          </a:p>
        </p:txBody>
      </p:sp>
      <p:sp>
        <p:nvSpPr>
          <p:cNvPr id="3" name="Espace réservé du contenu 2">
            <a:extLst>
              <a:ext uri="{FF2B5EF4-FFF2-40B4-BE49-F238E27FC236}">
                <a16:creationId xmlns:a16="http://schemas.microsoft.com/office/drawing/2014/main" id="{547A5326-6804-4663-BD57-471AF58E9D6C}"/>
              </a:ext>
            </a:extLst>
          </p:cNvPr>
          <p:cNvSpPr>
            <a:spLocks noGrp="1"/>
          </p:cNvSpPr>
          <p:nvPr>
            <p:ph idx="1"/>
          </p:nvPr>
        </p:nvSpPr>
        <p:spPr>
          <a:xfrm>
            <a:off x="838200" y="1548534"/>
            <a:ext cx="10515600" cy="4351338"/>
          </a:xfrm>
        </p:spPr>
        <p:txBody>
          <a:bodyPr>
            <a:noAutofit/>
          </a:bodyPr>
          <a:lstStyle/>
          <a:p>
            <a:r>
              <a:rPr lang="fr-FR" sz="3200" dirty="0">
                <a:solidFill>
                  <a:srgbClr val="0070C0"/>
                </a:solidFill>
                <a:latin typeface="Comic Sans MS" panose="030F0702030302020204" pitchFamily="66" charset="0"/>
              </a:rPr>
              <a:t>Les accessoires sont plus perfectionnés que dans le théâtre grec : il existe un rideau de scène qui descend sous la scène par un système mécanique complexe : au début de la pièce, on ne lève pas le rideau, on le baisse !</a:t>
            </a:r>
          </a:p>
          <a:p>
            <a:r>
              <a:rPr lang="fr-FR" sz="3200" dirty="0">
                <a:solidFill>
                  <a:srgbClr val="0070C0"/>
                </a:solidFill>
                <a:latin typeface="Comic Sans MS" panose="030F0702030302020204" pitchFamily="66" charset="0"/>
              </a:rPr>
              <a:t> Pour rendre le visage des personnages visibles et leur voix audibles de loin, on utilisait des masques variés, représentant les différents types de personnages et servant de porte-voix. Et puis, les costumes sont somptueux, souvent à l’excès</a:t>
            </a:r>
          </a:p>
        </p:txBody>
      </p:sp>
    </p:spTree>
    <p:extLst>
      <p:ext uri="{BB962C8B-B14F-4D97-AF65-F5344CB8AC3E}">
        <p14:creationId xmlns:p14="http://schemas.microsoft.com/office/powerpoint/2010/main" val="23252196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267396-6BA6-4DBF-9CC5-98FF1C9C756B}"/>
              </a:ext>
            </a:extLst>
          </p:cNvPr>
          <p:cNvSpPr>
            <a:spLocks noGrp="1"/>
          </p:cNvSpPr>
          <p:nvPr>
            <p:ph type="title"/>
          </p:nvPr>
        </p:nvSpPr>
        <p:spPr>
          <a:xfrm>
            <a:off x="7903701" y="1292290"/>
            <a:ext cx="4054764" cy="3612219"/>
          </a:xfrm>
          <a:noFill/>
        </p:spPr>
        <p:txBody>
          <a:bodyPr vert="horz" lIns="91440" tIns="45720" rIns="91440" bIns="45720" rtlCol="0" anchor="b">
            <a:normAutofit fontScale="90000"/>
          </a:bodyPr>
          <a:lstStyle/>
          <a:p>
            <a:r>
              <a:rPr lang="fr-FR" sz="3200" dirty="0">
                <a:solidFill>
                  <a:srgbClr val="0070C0"/>
                </a:solidFill>
                <a:latin typeface="Comic Sans MS" panose="030F0702030302020204" pitchFamily="66" charset="0"/>
              </a:rPr>
              <a:t>Cette machine permet de faire descendre du ciel des dieux et héros qui amèneront une fin heureuse à la pièce (c’est le procédé du </a:t>
            </a:r>
            <a:r>
              <a:rPr lang="fr-FR" sz="3200" b="1" i="1" dirty="0">
                <a:solidFill>
                  <a:srgbClr val="0070C0"/>
                </a:solidFill>
                <a:latin typeface="Comic Sans MS" panose="030F0702030302020204" pitchFamily="66" charset="0"/>
              </a:rPr>
              <a:t>deus ex machina</a:t>
            </a:r>
            <a:r>
              <a:rPr lang="fr-FR" sz="3200" dirty="0">
                <a:solidFill>
                  <a:srgbClr val="0070C0"/>
                </a:solidFill>
                <a:latin typeface="Comic Sans MS" panose="030F0702030302020204" pitchFamily="66" charset="0"/>
              </a:rPr>
              <a:t>). </a:t>
            </a:r>
            <a:endParaRPr lang="en-US" sz="3200" dirty="0">
              <a:solidFill>
                <a:srgbClr val="0070C0"/>
              </a:solidFill>
              <a:latin typeface="Comic Sans MS" panose="030F0702030302020204" pitchFamily="66" charset="0"/>
            </a:endParaRPr>
          </a:p>
        </p:txBody>
      </p:sp>
      <p:sp>
        <p:nvSpPr>
          <p:cNvPr id="9" name="Rectangle 8">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56607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975" y="640091"/>
            <a:ext cx="6266120"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C483CC7-17C1-4B73-AD8F-DF843536309A}"/>
              </a:ext>
            </a:extLst>
          </p:cNvPr>
          <p:cNvSpPr/>
          <p:nvPr/>
        </p:nvSpPr>
        <p:spPr>
          <a:xfrm>
            <a:off x="4497355" y="1203649"/>
            <a:ext cx="597159" cy="177282"/>
          </a:xfrm>
          <a:prstGeom prst="rect">
            <a:avLst/>
          </a:prstGeom>
          <a:solidFill>
            <a:srgbClr val="FAF6D8"/>
          </a:solidFill>
          <a:ln>
            <a:solidFill>
              <a:srgbClr val="F8F1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Espace réservé du contenu 7">
            <a:extLst>
              <a:ext uri="{FF2B5EF4-FFF2-40B4-BE49-F238E27FC236}">
                <a16:creationId xmlns:a16="http://schemas.microsoft.com/office/drawing/2014/main" id="{60888A9A-C351-40EA-B103-9C0664C79E0F}"/>
              </a:ext>
            </a:extLst>
          </p:cNvPr>
          <p:cNvPicPr>
            <a:picLocks noGrp="1" noChangeAspect="1"/>
          </p:cNvPicPr>
          <p:nvPr>
            <p:ph idx="1"/>
          </p:nvPr>
        </p:nvPicPr>
        <p:blipFill rotWithShape="1">
          <a:blip r:embed="rId2"/>
          <a:srcRect r="826" b="750"/>
          <a:stretch/>
        </p:blipFill>
        <p:spPr>
          <a:xfrm>
            <a:off x="1130876" y="852682"/>
            <a:ext cx="5547015" cy="5114009"/>
          </a:xfrm>
          <a:prstGeom prst="rect">
            <a:avLst/>
          </a:prstGeom>
        </p:spPr>
      </p:pic>
      <p:sp>
        <p:nvSpPr>
          <p:cNvPr id="10" name="Rectangle 9">
            <a:extLst>
              <a:ext uri="{FF2B5EF4-FFF2-40B4-BE49-F238E27FC236}">
                <a16:creationId xmlns:a16="http://schemas.microsoft.com/office/drawing/2014/main" id="{30A76208-9A48-43F7-B6DA-AA88C74FE0B7}"/>
              </a:ext>
            </a:extLst>
          </p:cNvPr>
          <p:cNvSpPr/>
          <p:nvPr/>
        </p:nvSpPr>
        <p:spPr>
          <a:xfrm>
            <a:off x="4572000" y="1203649"/>
            <a:ext cx="597159" cy="177282"/>
          </a:xfrm>
          <a:prstGeom prst="rect">
            <a:avLst/>
          </a:prstGeom>
          <a:solidFill>
            <a:srgbClr val="F3F3F3"/>
          </a:solidFill>
          <a:ln>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E7A9350D-4F1D-4BFD-9D90-6EF7B05C9ED8}"/>
              </a:ext>
            </a:extLst>
          </p:cNvPr>
          <p:cNvSpPr/>
          <p:nvPr/>
        </p:nvSpPr>
        <p:spPr>
          <a:xfrm>
            <a:off x="2720109" y="5541818"/>
            <a:ext cx="854364" cy="424873"/>
          </a:xfrm>
          <a:prstGeom prst="rect">
            <a:avLst/>
          </a:prstGeom>
          <a:solidFill>
            <a:srgbClr val="F3F3F3"/>
          </a:solidFill>
          <a:ln>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6EE97806-1F3F-4C63-BCC2-AC3D16E66577}"/>
              </a:ext>
            </a:extLst>
          </p:cNvPr>
          <p:cNvSpPr/>
          <p:nvPr/>
        </p:nvSpPr>
        <p:spPr>
          <a:xfrm>
            <a:off x="5892800" y="4082474"/>
            <a:ext cx="785091" cy="463514"/>
          </a:xfrm>
          <a:prstGeom prst="rect">
            <a:avLst/>
          </a:prstGeom>
          <a:solidFill>
            <a:srgbClr val="F3F3F3"/>
          </a:solidFill>
          <a:ln>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6300571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267396-6BA6-4DBF-9CC5-98FF1C9C756B}"/>
              </a:ext>
            </a:extLst>
          </p:cNvPr>
          <p:cNvSpPr>
            <a:spLocks noGrp="1"/>
          </p:cNvSpPr>
          <p:nvPr>
            <p:ph type="title"/>
          </p:nvPr>
        </p:nvSpPr>
        <p:spPr/>
        <p:txBody>
          <a:bodyPr/>
          <a:lstStyle/>
          <a:p>
            <a:pPr algn="ctr"/>
            <a:r>
              <a:rPr lang="fr-FR" u="sng" dirty="0">
                <a:solidFill>
                  <a:srgbClr val="FF0000"/>
                </a:solidFill>
              </a:rPr>
              <a:t>IV/ L’organisation</a:t>
            </a:r>
          </a:p>
        </p:txBody>
      </p:sp>
      <p:sp>
        <p:nvSpPr>
          <p:cNvPr id="3" name="Espace réservé du contenu 2">
            <a:extLst>
              <a:ext uri="{FF2B5EF4-FFF2-40B4-BE49-F238E27FC236}">
                <a16:creationId xmlns:a16="http://schemas.microsoft.com/office/drawing/2014/main" id="{547A5326-6804-4663-BD57-471AF58E9D6C}"/>
              </a:ext>
            </a:extLst>
          </p:cNvPr>
          <p:cNvSpPr>
            <a:spLocks noGrp="1"/>
          </p:cNvSpPr>
          <p:nvPr>
            <p:ph idx="1"/>
          </p:nvPr>
        </p:nvSpPr>
        <p:spPr>
          <a:xfrm>
            <a:off x="690418" y="1958109"/>
            <a:ext cx="10291619" cy="3943928"/>
          </a:xfrm>
        </p:spPr>
        <p:txBody>
          <a:bodyPr>
            <a:normAutofit fontScale="92500" lnSpcReduction="20000"/>
          </a:bodyPr>
          <a:lstStyle/>
          <a:p>
            <a:r>
              <a:rPr lang="fr-FR" dirty="0">
                <a:solidFill>
                  <a:srgbClr val="0070C0"/>
                </a:solidFill>
                <a:latin typeface="Comic Sans MS" panose="030F0702030302020204" pitchFamily="66" charset="0"/>
              </a:rPr>
              <a:t>Le théâtre romain est construit sur un plan semi-circulaire. Il est doté d'une scène (la </a:t>
            </a:r>
            <a:r>
              <a:rPr lang="fr-FR" i="1" dirty="0" err="1">
                <a:solidFill>
                  <a:srgbClr val="0070C0"/>
                </a:solidFill>
                <a:latin typeface="Comic Sans MS" panose="030F0702030302020204" pitchFamily="66" charset="0"/>
              </a:rPr>
              <a:t>scaena</a:t>
            </a:r>
            <a:r>
              <a:rPr lang="fr-FR" dirty="0">
                <a:solidFill>
                  <a:srgbClr val="0070C0"/>
                </a:solidFill>
                <a:latin typeface="Comic Sans MS" panose="030F0702030302020204" pitchFamily="66" charset="0"/>
              </a:rPr>
              <a:t>), d'une avant-scène et d'un mur de scène </a:t>
            </a:r>
            <a:r>
              <a:rPr lang="fr-FR" i="1" dirty="0">
                <a:solidFill>
                  <a:srgbClr val="0070C0"/>
                </a:solidFill>
                <a:latin typeface="Comic Sans MS" panose="030F0702030302020204" pitchFamily="66" charset="0"/>
              </a:rPr>
              <a:t>(</a:t>
            </a:r>
            <a:r>
              <a:rPr lang="fr-FR" i="1" dirty="0" err="1">
                <a:solidFill>
                  <a:srgbClr val="0070C0"/>
                </a:solidFill>
                <a:latin typeface="Comic Sans MS" panose="030F0702030302020204" pitchFamily="66" charset="0"/>
              </a:rPr>
              <a:t>frons</a:t>
            </a:r>
            <a:r>
              <a:rPr lang="fr-FR" i="1" dirty="0">
                <a:solidFill>
                  <a:srgbClr val="0070C0"/>
                </a:solidFill>
                <a:latin typeface="Comic Sans MS" panose="030F0702030302020204" pitchFamily="66" charset="0"/>
              </a:rPr>
              <a:t> </a:t>
            </a:r>
            <a:r>
              <a:rPr lang="fr-FR" i="1" dirty="0" err="1">
                <a:solidFill>
                  <a:srgbClr val="0070C0"/>
                </a:solidFill>
                <a:latin typeface="Comic Sans MS" panose="030F0702030302020204" pitchFamily="66" charset="0"/>
              </a:rPr>
              <a:t>scaenae</a:t>
            </a:r>
            <a:r>
              <a:rPr lang="fr-FR" dirty="0">
                <a:solidFill>
                  <a:srgbClr val="0070C0"/>
                </a:solidFill>
                <a:latin typeface="Comic Sans MS" panose="030F0702030302020204" pitchFamily="66" charset="0"/>
              </a:rPr>
              <a:t>).</a:t>
            </a:r>
          </a:p>
          <a:p>
            <a:endParaRPr lang="fr-FR" dirty="0">
              <a:solidFill>
                <a:srgbClr val="0070C0"/>
              </a:solidFill>
              <a:latin typeface="Comic Sans MS" panose="030F0702030302020204" pitchFamily="66" charset="0"/>
            </a:endParaRPr>
          </a:p>
          <a:p>
            <a:r>
              <a:rPr lang="fr-FR" dirty="0">
                <a:solidFill>
                  <a:srgbClr val="0070C0"/>
                </a:solidFill>
                <a:latin typeface="Comic Sans MS" panose="030F0702030302020204" pitchFamily="66" charset="0"/>
              </a:rPr>
              <a:t>Les acteurs jouent sur la scène et parfois sur l'avant-scène. Mais la plupart du temps, l'avant scène est réservée aux spectateurs importants qui disposent de sièges confortables.</a:t>
            </a:r>
          </a:p>
          <a:p>
            <a:endParaRPr lang="fr-FR" dirty="0">
              <a:solidFill>
                <a:srgbClr val="0070C0"/>
              </a:solidFill>
              <a:latin typeface="Comic Sans MS" panose="030F0702030302020204" pitchFamily="66" charset="0"/>
            </a:endParaRPr>
          </a:p>
          <a:p>
            <a:r>
              <a:rPr lang="fr-FR" dirty="0">
                <a:solidFill>
                  <a:srgbClr val="0070C0"/>
                </a:solidFill>
                <a:latin typeface="Comic Sans MS" panose="030F0702030302020204" pitchFamily="66" charset="0"/>
              </a:rPr>
              <a:t>Le public est composé de toutes les différentes couches de la population, mais il est d'usage de revêtir la </a:t>
            </a:r>
            <a:r>
              <a:rPr lang="fr-FR" b="1" dirty="0">
                <a:solidFill>
                  <a:srgbClr val="0070C0"/>
                </a:solidFill>
                <a:latin typeface="Comic Sans MS" panose="030F0702030302020204" pitchFamily="66" charset="0"/>
              </a:rPr>
              <a:t>toge</a:t>
            </a:r>
            <a:r>
              <a:rPr lang="fr-FR" dirty="0">
                <a:solidFill>
                  <a:srgbClr val="0070C0"/>
                </a:solidFill>
                <a:latin typeface="Comic Sans MS" panose="030F0702030302020204" pitchFamily="66" charset="0"/>
              </a:rPr>
              <a:t> (vêtement de cérémonie) pour aller au théâtre. L'accès est permis à tous : hommes, femmes, enfants et esclaves.</a:t>
            </a:r>
          </a:p>
          <a:p>
            <a:endParaRPr lang="fr-FR" dirty="0"/>
          </a:p>
        </p:txBody>
      </p:sp>
    </p:spTree>
    <p:extLst>
      <p:ext uri="{BB962C8B-B14F-4D97-AF65-F5344CB8AC3E}">
        <p14:creationId xmlns:p14="http://schemas.microsoft.com/office/powerpoint/2010/main" val="2217824314"/>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4">
            <a:extLst>
              <a:ext uri="{FF2B5EF4-FFF2-40B4-BE49-F238E27FC236}">
                <a16:creationId xmlns:a16="http://schemas.microsoft.com/office/drawing/2014/main" id="{6E71CBB9-4724-4E58-8E8C-8FA3FEBCC3B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6977" t="-54"/>
          <a:stretch/>
        </p:blipFill>
        <p:spPr>
          <a:xfrm>
            <a:off x="3688814" y="337352"/>
            <a:ext cx="4814371" cy="6183296"/>
          </a:xfrm>
        </p:spPr>
      </p:pic>
    </p:spTree>
    <p:extLst>
      <p:ext uri="{BB962C8B-B14F-4D97-AF65-F5344CB8AC3E}">
        <p14:creationId xmlns:p14="http://schemas.microsoft.com/office/powerpoint/2010/main" val="37832983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A815F2C-4E80-4019-8E59-FAD3F7F84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009304" cy="6858000"/>
          </a:xfrm>
          <a:custGeom>
            <a:avLst/>
            <a:gdLst>
              <a:gd name="connsiteX0" fmla="*/ 8239723 w 12009304"/>
              <a:gd name="connsiteY0" fmla="*/ 5083103 h 6858000"/>
              <a:gd name="connsiteX1" fmla="*/ 9505105 w 12009304"/>
              <a:gd name="connsiteY1" fmla="*/ 5083103 h 6858000"/>
              <a:gd name="connsiteX2" fmla="*/ 9564676 w 12009304"/>
              <a:gd name="connsiteY2" fmla="*/ 5091016 h 6858000"/>
              <a:gd name="connsiteX3" fmla="*/ 9605648 w 12009304"/>
              <a:gd name="connsiteY3" fmla="*/ 5108194 h 6858000"/>
              <a:gd name="connsiteX4" fmla="*/ 9580608 w 12009304"/>
              <a:gd name="connsiteY4" fmla="*/ 5151499 h 6858000"/>
              <a:gd name="connsiteX5" fmla="*/ 8693486 w 12009304"/>
              <a:gd name="connsiteY5" fmla="*/ 6685800 h 6858000"/>
              <a:gd name="connsiteX6" fmla="*/ 8595419 w 12009304"/>
              <a:gd name="connsiteY6" fmla="*/ 6814017 h 6858000"/>
              <a:gd name="connsiteX7" fmla="*/ 8545620 w 12009304"/>
              <a:gd name="connsiteY7" fmla="*/ 6858000 h 6858000"/>
              <a:gd name="connsiteX8" fmla="*/ 7612173 w 12009304"/>
              <a:gd name="connsiteY8" fmla="*/ 6858000 h 6858000"/>
              <a:gd name="connsiteX9" fmla="*/ 7591825 w 12009304"/>
              <a:gd name="connsiteY9" fmla="*/ 6822959 h 6858000"/>
              <a:gd name="connsiteX10" fmla="*/ 7411622 w 12009304"/>
              <a:gd name="connsiteY10" fmla="*/ 6512633 h 6858000"/>
              <a:gd name="connsiteX11" fmla="*/ 7411622 w 12009304"/>
              <a:gd name="connsiteY11" fmla="*/ 6289354 h 6858000"/>
              <a:gd name="connsiteX12" fmla="*/ 8045680 w 12009304"/>
              <a:gd name="connsiteY12" fmla="*/ 5197465 h 6858000"/>
              <a:gd name="connsiteX13" fmla="*/ 8239723 w 12009304"/>
              <a:gd name="connsiteY13" fmla="*/ 5083103 h 6858000"/>
              <a:gd name="connsiteX14" fmla="*/ 10622296 w 12009304"/>
              <a:gd name="connsiteY14" fmla="*/ 1326563 h 6858000"/>
              <a:gd name="connsiteX15" fmla="*/ 11448522 w 12009304"/>
              <a:gd name="connsiteY15" fmla="*/ 1326563 h 6858000"/>
              <a:gd name="connsiteX16" fmla="*/ 11577006 w 12009304"/>
              <a:gd name="connsiteY16" fmla="*/ 1401233 h 6858000"/>
              <a:gd name="connsiteX17" fmla="*/ 11989228 w 12009304"/>
              <a:gd name="connsiteY17" fmla="*/ 2114179 h 6858000"/>
              <a:gd name="connsiteX18" fmla="*/ 11989228 w 12009304"/>
              <a:gd name="connsiteY18" fmla="*/ 2259969 h 6858000"/>
              <a:gd name="connsiteX19" fmla="*/ 11577006 w 12009304"/>
              <a:gd name="connsiteY19" fmla="*/ 2972914 h 6858000"/>
              <a:gd name="connsiteX20" fmla="*/ 11448522 w 12009304"/>
              <a:gd name="connsiteY20" fmla="*/ 3047587 h 6858000"/>
              <a:gd name="connsiteX21" fmla="*/ 10622296 w 12009304"/>
              <a:gd name="connsiteY21" fmla="*/ 3047587 h 6858000"/>
              <a:gd name="connsiteX22" fmla="*/ 10495594 w 12009304"/>
              <a:gd name="connsiteY22" fmla="*/ 2972914 h 6858000"/>
              <a:gd name="connsiteX23" fmla="*/ 10081589 w 12009304"/>
              <a:gd name="connsiteY23" fmla="*/ 2259969 h 6858000"/>
              <a:gd name="connsiteX24" fmla="*/ 10081589 w 12009304"/>
              <a:gd name="connsiteY24" fmla="*/ 2114179 h 6858000"/>
              <a:gd name="connsiteX25" fmla="*/ 10495594 w 12009304"/>
              <a:gd name="connsiteY25" fmla="*/ 1401233 h 6858000"/>
              <a:gd name="connsiteX26" fmla="*/ 10622296 w 12009304"/>
              <a:gd name="connsiteY26" fmla="*/ 1326563 h 6858000"/>
              <a:gd name="connsiteX27" fmla="*/ 0 w 12009304"/>
              <a:gd name="connsiteY27" fmla="*/ 0 h 6858000"/>
              <a:gd name="connsiteX28" fmla="*/ 4457990 w 12009304"/>
              <a:gd name="connsiteY28" fmla="*/ 0 h 6858000"/>
              <a:gd name="connsiteX29" fmla="*/ 5902610 w 12009304"/>
              <a:gd name="connsiteY29" fmla="*/ 0 h 6858000"/>
              <a:gd name="connsiteX30" fmla="*/ 8476869 w 12009304"/>
              <a:gd name="connsiteY30" fmla="*/ 0 h 6858000"/>
              <a:gd name="connsiteX31" fmla="*/ 8535933 w 12009304"/>
              <a:gd name="connsiteY31" fmla="*/ 39849 h 6858000"/>
              <a:gd name="connsiteX32" fmla="*/ 8693486 w 12009304"/>
              <a:gd name="connsiteY32" fmla="*/ 220603 h 6858000"/>
              <a:gd name="connsiteX33" fmla="*/ 10389180 w 12009304"/>
              <a:gd name="connsiteY33" fmla="*/ 3153347 h 6858000"/>
              <a:gd name="connsiteX34" fmla="*/ 10389180 w 12009304"/>
              <a:gd name="connsiteY34" fmla="*/ 3753061 h 6858000"/>
              <a:gd name="connsiteX35" fmla="*/ 9759557 w 12009304"/>
              <a:gd name="connsiteY35" fmla="*/ 4842009 h 6858000"/>
              <a:gd name="connsiteX36" fmla="*/ 9706493 w 12009304"/>
              <a:gd name="connsiteY36" fmla="*/ 4933778 h 6858000"/>
              <a:gd name="connsiteX37" fmla="*/ 9708360 w 12009304"/>
              <a:gd name="connsiteY37" fmla="*/ 4934561 h 6858000"/>
              <a:gd name="connsiteX38" fmla="*/ 9802002 w 12009304"/>
              <a:gd name="connsiteY38" fmla="*/ 5029008 h 6858000"/>
              <a:gd name="connsiteX39" fmla="*/ 10514131 w 12009304"/>
              <a:gd name="connsiteY39" fmla="*/ 6260653 h 6858000"/>
              <a:gd name="connsiteX40" fmla="*/ 10514131 w 12009304"/>
              <a:gd name="connsiteY40" fmla="*/ 6512512 h 6858000"/>
              <a:gd name="connsiteX41" fmla="*/ 10340271 w 12009304"/>
              <a:gd name="connsiteY41" fmla="*/ 6813206 h 6858000"/>
              <a:gd name="connsiteX42" fmla="*/ 10314372 w 12009304"/>
              <a:gd name="connsiteY42" fmla="*/ 6858000 h 6858000"/>
              <a:gd name="connsiteX43" fmla="*/ 10119136 w 12009304"/>
              <a:gd name="connsiteY43" fmla="*/ 6858000 h 6858000"/>
              <a:gd name="connsiteX44" fmla="*/ 10122008 w 12009304"/>
              <a:gd name="connsiteY44" fmla="*/ 6853033 h 6858000"/>
              <a:gd name="connsiteX45" fmla="*/ 10327158 w 12009304"/>
              <a:gd name="connsiteY45" fmla="*/ 6498223 h 6858000"/>
              <a:gd name="connsiteX46" fmla="*/ 10327158 w 12009304"/>
              <a:gd name="connsiteY46" fmla="*/ 6274942 h 6858000"/>
              <a:gd name="connsiteX47" fmla="*/ 9695832 w 12009304"/>
              <a:gd name="connsiteY47" fmla="*/ 5183053 h 6858000"/>
              <a:gd name="connsiteX48" fmla="*/ 9612819 w 12009304"/>
              <a:gd name="connsiteY48" fmla="*/ 5099323 h 6858000"/>
              <a:gd name="connsiteX49" fmla="*/ 9603213 w 12009304"/>
              <a:gd name="connsiteY49" fmla="*/ 5095298 h 6858000"/>
              <a:gd name="connsiteX50" fmla="*/ 9654707 w 12009304"/>
              <a:gd name="connsiteY50" fmla="*/ 5006238 h 6858000"/>
              <a:gd name="connsiteX51" fmla="*/ 9693004 w 12009304"/>
              <a:gd name="connsiteY51" fmla="*/ 4940002 h 6858000"/>
              <a:gd name="connsiteX52" fmla="*/ 9653283 w 12009304"/>
              <a:gd name="connsiteY52" fmla="*/ 4923348 h 6858000"/>
              <a:gd name="connsiteX53" fmla="*/ 9586087 w 12009304"/>
              <a:gd name="connsiteY53" fmla="*/ 4914420 h 6858000"/>
              <a:gd name="connsiteX54" fmla="*/ 8158743 w 12009304"/>
              <a:gd name="connsiteY54" fmla="*/ 4914420 h 6858000"/>
              <a:gd name="connsiteX55" fmla="*/ 7939863 w 12009304"/>
              <a:gd name="connsiteY55" fmla="*/ 5043420 h 6858000"/>
              <a:gd name="connsiteX56" fmla="*/ 7224650 w 12009304"/>
              <a:gd name="connsiteY56" fmla="*/ 6275065 h 6858000"/>
              <a:gd name="connsiteX57" fmla="*/ 7224650 w 12009304"/>
              <a:gd name="connsiteY57" fmla="*/ 6526922 h 6858000"/>
              <a:gd name="connsiteX58" fmla="*/ 7350544 w 12009304"/>
              <a:gd name="connsiteY58" fmla="*/ 6743723 h 6858000"/>
              <a:gd name="connsiteX59" fmla="*/ 7416905 w 12009304"/>
              <a:gd name="connsiteY59" fmla="*/ 6858000 h 6858000"/>
              <a:gd name="connsiteX60" fmla="*/ 5902610 w 12009304"/>
              <a:gd name="connsiteY60" fmla="*/ 6858000 h 6858000"/>
              <a:gd name="connsiteX61" fmla="*/ 4389357 w 12009304"/>
              <a:gd name="connsiteY61" fmla="*/ 6858000 h 6858000"/>
              <a:gd name="connsiteX62" fmla="*/ 0 w 12009304"/>
              <a:gd name="connsiteY6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7" y="6858000"/>
                </a:lnTo>
                <a:lnTo>
                  <a:pt x="0" y="6858000"/>
                </a:ln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age 3">
            <a:extLst>
              <a:ext uri="{FF2B5EF4-FFF2-40B4-BE49-F238E27FC236}">
                <a16:creationId xmlns:a16="http://schemas.microsoft.com/office/drawing/2014/main" id="{EC2E69EA-FECD-49BE-8FF2-AE74313E42D0}"/>
              </a:ext>
            </a:extLst>
          </p:cNvPr>
          <p:cNvPicPr>
            <a:picLocks noChangeAspect="1"/>
          </p:cNvPicPr>
          <p:nvPr/>
        </p:nvPicPr>
        <p:blipFill>
          <a:blip r:embed="rId2"/>
          <a:stretch>
            <a:fillRect/>
          </a:stretch>
        </p:blipFill>
        <p:spPr>
          <a:xfrm>
            <a:off x="2055870" y="346366"/>
            <a:ext cx="8388120" cy="6165267"/>
          </a:xfrm>
          <a:prstGeom prst="rect">
            <a:avLst/>
          </a:prstGeom>
        </p:spPr>
      </p:pic>
      <p:sp>
        <p:nvSpPr>
          <p:cNvPr id="5" name="Rectangle 4">
            <a:extLst>
              <a:ext uri="{FF2B5EF4-FFF2-40B4-BE49-F238E27FC236}">
                <a16:creationId xmlns:a16="http://schemas.microsoft.com/office/drawing/2014/main" id="{1B028D63-4F01-47D7-B7A1-1B1E4D565B75}"/>
              </a:ext>
            </a:extLst>
          </p:cNvPr>
          <p:cNvSpPr/>
          <p:nvPr/>
        </p:nvSpPr>
        <p:spPr>
          <a:xfrm>
            <a:off x="3723701" y="418641"/>
            <a:ext cx="5177928" cy="7711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0A5BFBAC-5819-452E-B5E3-BE783FEC0968}"/>
              </a:ext>
            </a:extLst>
          </p:cNvPr>
          <p:cNvSpPr txBox="1"/>
          <p:nvPr/>
        </p:nvSpPr>
        <p:spPr>
          <a:xfrm>
            <a:off x="2276374" y="738877"/>
            <a:ext cx="8072582" cy="523220"/>
          </a:xfrm>
          <a:prstGeom prst="rect">
            <a:avLst/>
          </a:prstGeom>
          <a:noFill/>
        </p:spPr>
        <p:txBody>
          <a:bodyPr wrap="square" rtlCol="0">
            <a:spAutoFit/>
          </a:bodyPr>
          <a:lstStyle/>
          <a:p>
            <a:r>
              <a:rPr lang="fr-FR" sz="2800" dirty="0">
                <a:solidFill>
                  <a:srgbClr val="0070C0"/>
                </a:solidFill>
                <a:latin typeface="Comic Sans MS" panose="030F0702030302020204" pitchFamily="66" charset="0"/>
              </a:rPr>
              <a:t>Les places étaient attribuées selon ce schéma:</a:t>
            </a:r>
          </a:p>
        </p:txBody>
      </p:sp>
    </p:spTree>
    <p:extLst>
      <p:ext uri="{BB962C8B-B14F-4D97-AF65-F5344CB8AC3E}">
        <p14:creationId xmlns:p14="http://schemas.microsoft.com/office/powerpoint/2010/main" val="1365354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267396-6BA6-4DBF-9CC5-98FF1C9C756B}"/>
              </a:ext>
            </a:extLst>
          </p:cNvPr>
          <p:cNvSpPr>
            <a:spLocks noGrp="1"/>
          </p:cNvSpPr>
          <p:nvPr>
            <p:ph type="title"/>
          </p:nvPr>
        </p:nvSpPr>
        <p:spPr>
          <a:xfrm>
            <a:off x="838200" y="365125"/>
            <a:ext cx="10515600" cy="1325563"/>
          </a:xfrm>
        </p:spPr>
        <p:txBody>
          <a:bodyPr/>
          <a:lstStyle/>
          <a:p>
            <a:pPr algn="ctr"/>
            <a:r>
              <a:rPr lang="fr-FR" u="sng" dirty="0">
                <a:solidFill>
                  <a:srgbClr val="FF0000"/>
                </a:solidFill>
              </a:rPr>
              <a:t>V/ Les lieux de représentation</a:t>
            </a:r>
          </a:p>
        </p:txBody>
      </p:sp>
      <p:sp>
        <p:nvSpPr>
          <p:cNvPr id="3" name="Espace réservé du contenu 2">
            <a:extLst>
              <a:ext uri="{FF2B5EF4-FFF2-40B4-BE49-F238E27FC236}">
                <a16:creationId xmlns:a16="http://schemas.microsoft.com/office/drawing/2014/main" id="{547A5326-6804-4663-BD57-471AF58E9D6C}"/>
              </a:ext>
            </a:extLst>
          </p:cNvPr>
          <p:cNvSpPr>
            <a:spLocks noGrp="1"/>
          </p:cNvSpPr>
          <p:nvPr>
            <p:ph idx="1"/>
          </p:nvPr>
        </p:nvSpPr>
        <p:spPr>
          <a:xfrm>
            <a:off x="838200" y="1825625"/>
            <a:ext cx="10515600" cy="4351338"/>
          </a:xfrm>
        </p:spPr>
        <p:txBody>
          <a:bodyPr>
            <a:normAutofit fontScale="85000" lnSpcReduction="20000"/>
          </a:bodyPr>
          <a:lstStyle/>
          <a:p>
            <a:r>
              <a:rPr lang="fr-FR" dirty="0">
                <a:solidFill>
                  <a:srgbClr val="0070C0"/>
                </a:solidFill>
                <a:latin typeface="Comic Sans MS" panose="030F0702030302020204" pitchFamily="66" charset="0"/>
              </a:rPr>
              <a:t>Comme le théâtre grec, le théâtre romain se déroule en plein air. Les représentations ont lieu dans des constructions en bois temporaires, puis dans des enceintes demi-circulaires en pierre (</a:t>
            </a:r>
            <a:r>
              <a:rPr lang="fr-FR" i="1" u="sng" dirty="0">
                <a:solidFill>
                  <a:srgbClr val="0070C0"/>
                </a:solidFill>
                <a:latin typeface="Comic Sans MS" panose="030F0702030302020204" pitchFamily="66" charset="0"/>
              </a:rPr>
              <a:t>ex:</a:t>
            </a:r>
            <a:r>
              <a:rPr lang="fr-FR" dirty="0">
                <a:solidFill>
                  <a:srgbClr val="0070C0"/>
                </a:solidFill>
                <a:latin typeface="Comic Sans MS" panose="030F0702030302020204" pitchFamily="66" charset="0"/>
              </a:rPr>
              <a:t> Théâtre de Pompée). </a:t>
            </a:r>
          </a:p>
          <a:p>
            <a:endParaRPr lang="fr-FR" dirty="0">
              <a:solidFill>
                <a:srgbClr val="0070C0"/>
              </a:solidFill>
              <a:latin typeface="Comic Sans MS" panose="030F0702030302020204" pitchFamily="66" charset="0"/>
            </a:endParaRPr>
          </a:p>
          <a:p>
            <a:r>
              <a:rPr lang="fr-FR" dirty="0">
                <a:solidFill>
                  <a:srgbClr val="0070C0"/>
                </a:solidFill>
                <a:latin typeface="Comic Sans MS" panose="030F0702030302020204" pitchFamily="66" charset="0"/>
              </a:rPr>
              <a:t>A Rome, il y a 2 types de théâtre: </a:t>
            </a:r>
          </a:p>
          <a:p>
            <a:pPr marL="0" indent="0">
              <a:buNone/>
            </a:pPr>
            <a:endParaRPr lang="fr-FR" dirty="0">
              <a:solidFill>
                <a:srgbClr val="0070C0"/>
              </a:solidFill>
              <a:latin typeface="Comic Sans MS" panose="030F0702030302020204" pitchFamily="66" charset="0"/>
            </a:endParaRPr>
          </a:p>
          <a:p>
            <a:pPr marL="0" indent="0">
              <a:buNone/>
            </a:pPr>
            <a:r>
              <a:rPr lang="fr-FR" dirty="0">
                <a:solidFill>
                  <a:srgbClr val="0070C0"/>
                </a:solidFill>
                <a:latin typeface="Comic Sans MS" panose="030F0702030302020204" pitchFamily="66" charset="0"/>
              </a:rPr>
              <a:t>-Le </a:t>
            </a:r>
            <a:r>
              <a:rPr lang="fr-FR" b="1" u="sng" dirty="0">
                <a:solidFill>
                  <a:srgbClr val="0070C0"/>
                </a:solidFill>
                <a:latin typeface="Comic Sans MS" panose="030F0702030302020204" pitchFamily="66" charset="0"/>
              </a:rPr>
              <a:t>théâtre</a:t>
            </a:r>
            <a:r>
              <a:rPr lang="fr-FR" dirty="0">
                <a:solidFill>
                  <a:srgbClr val="0070C0"/>
                </a:solidFill>
                <a:latin typeface="Comic Sans MS" panose="030F0702030302020204" pitchFamily="66" charset="0"/>
              </a:rPr>
              <a:t>, pour les représentations dramatiques (plus ou moins comme en Grèce) </a:t>
            </a:r>
          </a:p>
          <a:p>
            <a:pPr marL="0" indent="0">
              <a:buNone/>
            </a:pPr>
            <a:endParaRPr lang="fr-FR">
              <a:solidFill>
                <a:srgbClr val="0070C0"/>
              </a:solidFill>
              <a:latin typeface="Comic Sans MS" panose="030F0702030302020204" pitchFamily="66" charset="0"/>
            </a:endParaRPr>
          </a:p>
          <a:p>
            <a:pPr marL="0" indent="0">
              <a:buNone/>
            </a:pPr>
            <a:r>
              <a:rPr lang="fr-FR">
                <a:solidFill>
                  <a:srgbClr val="0070C0"/>
                </a:solidFill>
                <a:latin typeface="Comic Sans MS" panose="030F0702030302020204" pitchFamily="66" charset="0"/>
              </a:rPr>
              <a:t>-</a:t>
            </a:r>
            <a:r>
              <a:rPr lang="fr-FR" dirty="0">
                <a:solidFill>
                  <a:srgbClr val="0070C0"/>
                </a:solidFill>
                <a:latin typeface="Comic Sans MS" panose="030F0702030302020204" pitchFamily="66" charset="0"/>
              </a:rPr>
              <a:t>les </a:t>
            </a:r>
            <a:r>
              <a:rPr lang="fr-FR" b="1" u="sng" dirty="0">
                <a:solidFill>
                  <a:srgbClr val="0070C0"/>
                </a:solidFill>
                <a:latin typeface="Comic Sans MS" panose="030F0702030302020204" pitchFamily="66" charset="0"/>
              </a:rPr>
              <a:t>pantomimes</a:t>
            </a:r>
            <a:r>
              <a:rPr lang="fr-FR" dirty="0">
                <a:solidFill>
                  <a:srgbClr val="0070C0"/>
                </a:solidFill>
                <a:latin typeface="Comic Sans MS" panose="030F0702030302020204" pitchFamily="66" charset="0"/>
              </a:rPr>
              <a:t> ( comme l'odéon de Nicopolis ), un théâtre plus petit, réservé aux spectacles lyriques, lecture de textes poétiques avec accompagnement musical, selon la tradition grecque . </a:t>
            </a:r>
          </a:p>
          <a:p>
            <a:endParaRPr lang="fr-FR" dirty="0">
              <a:solidFill>
                <a:srgbClr val="0070C0"/>
              </a:solidFill>
              <a:latin typeface="Comic Sans MS" panose="030F0702030302020204" pitchFamily="66" charset="0"/>
            </a:endParaRPr>
          </a:p>
          <a:p>
            <a:endParaRPr lang="fr-FR" dirty="0">
              <a:solidFill>
                <a:srgbClr val="0070C0"/>
              </a:solidFill>
              <a:latin typeface="Comic Sans MS" panose="030F0702030302020204" pitchFamily="66" charset="0"/>
            </a:endParaRPr>
          </a:p>
          <a:p>
            <a:pPr marL="0" indent="0">
              <a:buNone/>
            </a:pPr>
            <a:endParaRPr lang="fr-FR" dirty="0">
              <a:solidFill>
                <a:srgbClr val="0070C0"/>
              </a:solidFill>
              <a:latin typeface="Comic Sans MS" panose="030F0702030302020204" pitchFamily="66" charset="0"/>
            </a:endParaRPr>
          </a:p>
          <a:p>
            <a:pPr marL="0" indent="0">
              <a:buNone/>
            </a:pPr>
            <a:endParaRPr lang="fr-FR"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892168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BC344AC-EFC4-45E5-946A-0A42DA015BD9}"/>
              </a:ext>
            </a:extLst>
          </p:cNvPr>
          <p:cNvSpPr txBox="1"/>
          <p:nvPr/>
        </p:nvSpPr>
        <p:spPr>
          <a:xfrm>
            <a:off x="191730" y="78761"/>
            <a:ext cx="3605572" cy="74233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000" i="1" u="sng" dirty="0" err="1">
                <a:latin typeface="+mj-lt"/>
                <a:ea typeface="+mj-ea"/>
                <a:cs typeface="+mj-cs"/>
              </a:rPr>
              <a:t>Exemple</a:t>
            </a:r>
            <a:endParaRPr lang="en-US" sz="2000" i="1" u="sng" dirty="0">
              <a:latin typeface="+mj-lt"/>
              <a:ea typeface="+mj-ea"/>
              <a:cs typeface="+mj-cs"/>
            </a:endParaRPr>
          </a:p>
        </p:txBody>
      </p:sp>
      <p:sp>
        <p:nvSpPr>
          <p:cNvPr id="20" name="Content Placeholder 12">
            <a:extLst>
              <a:ext uri="{FF2B5EF4-FFF2-40B4-BE49-F238E27FC236}">
                <a16:creationId xmlns:a16="http://schemas.microsoft.com/office/drawing/2014/main" id="{1C0674F9-D40F-476C-9EAC-A2CD49C6D1E5}"/>
              </a:ext>
            </a:extLst>
          </p:cNvPr>
          <p:cNvSpPr>
            <a:spLocks noGrp="1"/>
          </p:cNvSpPr>
          <p:nvPr>
            <p:ph idx="1"/>
          </p:nvPr>
        </p:nvSpPr>
        <p:spPr>
          <a:xfrm>
            <a:off x="191731" y="1427584"/>
            <a:ext cx="4447326" cy="5278016"/>
          </a:xfrm>
        </p:spPr>
        <p:txBody>
          <a:bodyPr vert="horz" lIns="91440" tIns="45720" rIns="91440" bIns="45720" rtlCol="0">
            <a:normAutofit fontScale="62500" lnSpcReduction="20000"/>
          </a:bodyPr>
          <a:lstStyle/>
          <a:p>
            <a:pPr marL="0" indent="0" algn="ctr">
              <a:buNone/>
            </a:pPr>
            <a:r>
              <a:rPr lang="en-US" b="1" u="sng" dirty="0">
                <a:effectLst>
                  <a:outerShdw blurRad="38100" dist="38100" dir="2700000" algn="tl">
                    <a:srgbClr val="000000">
                      <a:alpha val="43137"/>
                    </a:srgbClr>
                  </a:outerShdw>
                </a:effectLst>
              </a:rPr>
              <a:t>L’ </a:t>
            </a:r>
            <a:r>
              <a:rPr lang="en-US" b="1" u="sng" dirty="0" err="1">
                <a:effectLst>
                  <a:outerShdw blurRad="38100" dist="38100" dir="2700000" algn="tl">
                    <a:srgbClr val="000000">
                      <a:alpha val="43137"/>
                    </a:srgbClr>
                  </a:outerShdw>
                </a:effectLst>
              </a:rPr>
              <a:t>Odéon</a:t>
            </a:r>
            <a:r>
              <a:rPr lang="en-US" b="1" u="sng" dirty="0">
                <a:effectLst>
                  <a:outerShdw blurRad="38100" dist="38100" dir="2700000" algn="tl">
                    <a:srgbClr val="000000">
                      <a:alpha val="43137"/>
                    </a:srgbClr>
                  </a:outerShdw>
                </a:effectLst>
              </a:rPr>
              <a:t> de </a:t>
            </a:r>
            <a:r>
              <a:rPr lang="en-US" b="1" u="sng" dirty="0" err="1">
                <a:effectLst>
                  <a:outerShdw blurRad="38100" dist="38100" dir="2700000" algn="tl">
                    <a:srgbClr val="000000">
                      <a:alpha val="43137"/>
                    </a:srgbClr>
                  </a:outerShdw>
                </a:effectLst>
              </a:rPr>
              <a:t>Nicopolis</a:t>
            </a:r>
            <a:endParaRPr lang="en-US" b="1" u="sng" dirty="0">
              <a:effectLst>
                <a:outerShdw blurRad="38100" dist="38100" dir="2700000" algn="tl">
                  <a:srgbClr val="000000">
                    <a:alpha val="43137"/>
                  </a:srgbClr>
                </a:outerShdw>
              </a:effectLst>
            </a:endParaRPr>
          </a:p>
          <a:p>
            <a:pPr marL="0" indent="0" algn="ctr">
              <a:buNone/>
            </a:pPr>
            <a:endParaRPr lang="en-US" b="1" u="sng" dirty="0">
              <a:effectLst>
                <a:outerShdw blurRad="38100" dist="38100" dir="2700000" algn="tl">
                  <a:srgbClr val="000000">
                    <a:alpha val="43137"/>
                  </a:srgbClr>
                </a:outerShdw>
              </a:effectLst>
            </a:endParaRPr>
          </a:p>
          <a:p>
            <a:pPr marL="0" indent="0" algn="ctr">
              <a:buNone/>
            </a:pPr>
            <a:r>
              <a:rPr lang="fr-FR" i="1" dirty="0">
                <a:latin typeface="Comic Sans MS" panose="030F0702030302020204" pitchFamily="66" charset="0"/>
              </a:rPr>
              <a:t>L'odéon de Nicopolis a </a:t>
            </a:r>
          </a:p>
          <a:p>
            <a:pPr marL="0" indent="0" algn="ctr">
              <a:buNone/>
            </a:pPr>
            <a:r>
              <a:rPr lang="fr-FR" i="1" dirty="0">
                <a:latin typeface="Comic Sans MS" panose="030F0702030302020204" pitchFamily="66" charset="0"/>
              </a:rPr>
              <a:t>été construit à la fin du Ier </a:t>
            </a:r>
          </a:p>
          <a:p>
            <a:pPr marL="0" indent="0" algn="ctr">
              <a:buNone/>
            </a:pPr>
            <a:r>
              <a:rPr lang="fr-FR" i="1" dirty="0">
                <a:latin typeface="Comic Sans MS" panose="030F0702030302020204" pitchFamily="66" charset="0"/>
              </a:rPr>
              <a:t>siècle et utilisé jusqu'à la </a:t>
            </a:r>
          </a:p>
          <a:p>
            <a:pPr marL="0" indent="0" algn="ctr">
              <a:buNone/>
            </a:pPr>
            <a:r>
              <a:rPr lang="fr-FR" i="1" dirty="0">
                <a:latin typeface="Comic Sans MS" panose="030F0702030302020204" pitchFamily="66" charset="0"/>
              </a:rPr>
              <a:t>fin du IIIe siècle. A une </a:t>
            </a:r>
          </a:p>
          <a:p>
            <a:pPr marL="0" indent="0" algn="ctr">
              <a:buNone/>
            </a:pPr>
            <a:r>
              <a:rPr lang="fr-FR" i="1" dirty="0">
                <a:latin typeface="Comic Sans MS" panose="030F0702030302020204" pitchFamily="66" charset="0"/>
              </a:rPr>
              <a:t>certaine époque un toit </a:t>
            </a:r>
          </a:p>
          <a:p>
            <a:pPr marL="0" indent="0" algn="ctr">
              <a:buNone/>
            </a:pPr>
            <a:r>
              <a:rPr lang="fr-FR" i="1" dirty="0">
                <a:latin typeface="Comic Sans MS" panose="030F0702030302020204" pitchFamily="66" charset="0"/>
              </a:rPr>
              <a:t>recouvrait la structure. </a:t>
            </a:r>
          </a:p>
          <a:p>
            <a:pPr marL="0" indent="0" algn="ctr">
              <a:buNone/>
            </a:pPr>
            <a:r>
              <a:rPr lang="fr-FR" i="1" dirty="0">
                <a:latin typeface="Comic Sans MS" panose="030F0702030302020204" pitchFamily="66" charset="0"/>
              </a:rPr>
              <a:t>Durant le Ier siècle av. JC, </a:t>
            </a:r>
          </a:p>
          <a:p>
            <a:pPr marL="0" indent="0" algn="ctr">
              <a:buNone/>
            </a:pPr>
            <a:r>
              <a:rPr lang="fr-FR" i="1" dirty="0">
                <a:latin typeface="Comic Sans MS" panose="030F0702030302020204" pitchFamily="66" charset="0"/>
              </a:rPr>
              <a:t>Hérode le Grand donna à </a:t>
            </a:r>
          </a:p>
          <a:p>
            <a:pPr marL="0" indent="0" algn="ctr">
              <a:buNone/>
            </a:pPr>
            <a:r>
              <a:rPr lang="fr-FR" i="1" dirty="0">
                <a:latin typeface="Comic Sans MS" panose="030F0702030302020204" pitchFamily="66" charset="0"/>
              </a:rPr>
              <a:t>Auguste une large somme </a:t>
            </a:r>
          </a:p>
          <a:p>
            <a:pPr marL="0" indent="0" algn="ctr">
              <a:buNone/>
            </a:pPr>
            <a:r>
              <a:rPr lang="fr-FR" i="1" dirty="0">
                <a:latin typeface="Comic Sans MS" panose="030F0702030302020204" pitchFamily="66" charset="0"/>
              </a:rPr>
              <a:t>d'argent pour la construction </a:t>
            </a:r>
          </a:p>
          <a:p>
            <a:pPr marL="0" indent="0" algn="ctr">
              <a:buNone/>
            </a:pPr>
            <a:r>
              <a:rPr lang="fr-FR" i="1" dirty="0">
                <a:latin typeface="Comic Sans MS" panose="030F0702030302020204" pitchFamily="66" charset="0"/>
              </a:rPr>
              <a:t>initiale de Nicopolis, comprenant un </a:t>
            </a:r>
          </a:p>
          <a:p>
            <a:pPr marL="0" indent="0" algn="ctr">
              <a:buNone/>
            </a:pPr>
            <a:r>
              <a:rPr lang="fr-FR" i="1" dirty="0">
                <a:latin typeface="Comic Sans MS" panose="030F0702030302020204" pitchFamily="66" charset="0"/>
              </a:rPr>
              <a:t>temple et d'autres bâtiments publics.  </a:t>
            </a:r>
          </a:p>
          <a:p>
            <a:pPr marL="0" indent="0" algn="ctr">
              <a:buNone/>
            </a:pPr>
            <a:r>
              <a:rPr lang="fr-FR" i="1" dirty="0">
                <a:latin typeface="Comic Sans MS" panose="030F0702030302020204" pitchFamily="66" charset="0"/>
              </a:rPr>
              <a:t> </a:t>
            </a:r>
            <a:endParaRPr lang="en-US" i="1" dirty="0">
              <a:latin typeface="Comic Sans MS" panose="030F0702030302020204" pitchFamily="66" charset="0"/>
            </a:endParaRPr>
          </a:p>
        </p:txBody>
      </p:sp>
      <p:sp>
        <p:nvSpPr>
          <p:cNvPr id="31" name="Rectangle 24">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8267"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Espace réservé du contenu 8">
            <a:extLst>
              <a:ext uri="{FF2B5EF4-FFF2-40B4-BE49-F238E27FC236}">
                <a16:creationId xmlns:a16="http://schemas.microsoft.com/office/drawing/2014/main" id="{E427FB49-3567-44F3-ACF0-878BF4DDFB97}"/>
              </a:ext>
            </a:extLst>
          </p:cNvPr>
          <p:cNvPicPr>
            <a:picLocks noChangeAspect="1"/>
          </p:cNvPicPr>
          <p:nvPr/>
        </p:nvPicPr>
        <p:blipFill rotWithShape="1">
          <a:blip r:embed="rId2"/>
          <a:srcRect l="12639" r="2" b="2"/>
          <a:stretch/>
        </p:blipFill>
        <p:spPr>
          <a:xfrm>
            <a:off x="5283708" y="722376"/>
            <a:ext cx="6263640" cy="5413248"/>
          </a:xfrm>
          <a:prstGeom prst="rect">
            <a:avLst/>
          </a:prstGeom>
          <a:effectLst/>
        </p:spPr>
      </p:pic>
    </p:spTree>
    <p:extLst>
      <p:ext uri="{BB962C8B-B14F-4D97-AF65-F5344CB8AC3E}">
        <p14:creationId xmlns:p14="http://schemas.microsoft.com/office/powerpoint/2010/main" val="3128892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532D768-92F9-4D33-A8BD-5D5EA68BD9A5}"/>
              </a:ext>
            </a:extLst>
          </p:cNvPr>
          <p:cNvSpPr txBox="1"/>
          <p:nvPr/>
        </p:nvSpPr>
        <p:spPr>
          <a:xfrm>
            <a:off x="1690255" y="498764"/>
            <a:ext cx="9282545" cy="707886"/>
          </a:xfrm>
          <a:prstGeom prst="rect">
            <a:avLst/>
          </a:prstGeom>
          <a:noFill/>
        </p:spPr>
        <p:txBody>
          <a:bodyPr wrap="square" rtlCol="0">
            <a:spAutoFit/>
          </a:bodyPr>
          <a:lstStyle/>
          <a:p>
            <a:pPr algn="ctr"/>
            <a:r>
              <a:rPr lang="fr-FR" sz="4000" dirty="0"/>
              <a:t>Voici le déroulé de l’exposé…</a:t>
            </a:r>
          </a:p>
        </p:txBody>
      </p:sp>
      <p:sp>
        <p:nvSpPr>
          <p:cNvPr id="5" name="ZoneTexte 4">
            <a:extLst>
              <a:ext uri="{FF2B5EF4-FFF2-40B4-BE49-F238E27FC236}">
                <a16:creationId xmlns:a16="http://schemas.microsoft.com/office/drawing/2014/main" id="{D0C32B99-DF17-4BFF-901C-AE78AA0B21A8}"/>
              </a:ext>
            </a:extLst>
          </p:cNvPr>
          <p:cNvSpPr txBox="1"/>
          <p:nvPr/>
        </p:nvSpPr>
        <p:spPr>
          <a:xfrm>
            <a:off x="667351" y="2717295"/>
            <a:ext cx="9762836" cy="584775"/>
          </a:xfrm>
          <a:prstGeom prst="rect">
            <a:avLst/>
          </a:prstGeom>
          <a:noFill/>
        </p:spPr>
        <p:txBody>
          <a:bodyPr wrap="square" rtlCol="0">
            <a:spAutoFit/>
          </a:bodyPr>
          <a:lstStyle/>
          <a:p>
            <a:r>
              <a:rPr lang="fr-FR" sz="3200" u="sng" dirty="0">
                <a:solidFill>
                  <a:srgbClr val="FF0000"/>
                </a:solidFill>
              </a:rPr>
              <a:t>II/ L’importance du Théâtre dans la vie romaine</a:t>
            </a:r>
          </a:p>
        </p:txBody>
      </p:sp>
      <p:sp>
        <p:nvSpPr>
          <p:cNvPr id="6" name="ZoneTexte 5">
            <a:extLst>
              <a:ext uri="{FF2B5EF4-FFF2-40B4-BE49-F238E27FC236}">
                <a16:creationId xmlns:a16="http://schemas.microsoft.com/office/drawing/2014/main" id="{A1AD4124-2503-4BA9-8F13-673383D28763}"/>
              </a:ext>
            </a:extLst>
          </p:cNvPr>
          <p:cNvSpPr txBox="1"/>
          <p:nvPr/>
        </p:nvSpPr>
        <p:spPr>
          <a:xfrm>
            <a:off x="667351" y="3622746"/>
            <a:ext cx="9559636" cy="584775"/>
          </a:xfrm>
          <a:prstGeom prst="rect">
            <a:avLst/>
          </a:prstGeom>
          <a:noFill/>
        </p:spPr>
        <p:txBody>
          <a:bodyPr wrap="square" rtlCol="0">
            <a:spAutoFit/>
          </a:bodyPr>
          <a:lstStyle/>
          <a:p>
            <a:r>
              <a:rPr lang="fr-FR" sz="3200" u="sng" dirty="0">
                <a:solidFill>
                  <a:srgbClr val="FF0000"/>
                </a:solidFill>
              </a:rPr>
              <a:t>III/ Les artistes et accessoires </a:t>
            </a:r>
          </a:p>
        </p:txBody>
      </p:sp>
      <p:sp>
        <p:nvSpPr>
          <p:cNvPr id="7" name="ZoneTexte 6">
            <a:extLst>
              <a:ext uri="{FF2B5EF4-FFF2-40B4-BE49-F238E27FC236}">
                <a16:creationId xmlns:a16="http://schemas.microsoft.com/office/drawing/2014/main" id="{00CF3113-D97A-4773-9ECD-F3B4D1D6B3D6}"/>
              </a:ext>
            </a:extLst>
          </p:cNvPr>
          <p:cNvSpPr txBox="1"/>
          <p:nvPr/>
        </p:nvSpPr>
        <p:spPr>
          <a:xfrm>
            <a:off x="667351" y="4544485"/>
            <a:ext cx="7721599" cy="584775"/>
          </a:xfrm>
          <a:prstGeom prst="rect">
            <a:avLst/>
          </a:prstGeom>
          <a:noFill/>
        </p:spPr>
        <p:txBody>
          <a:bodyPr wrap="square" rtlCol="0">
            <a:spAutoFit/>
          </a:bodyPr>
          <a:lstStyle/>
          <a:p>
            <a:r>
              <a:rPr lang="fr-FR" sz="3200" u="sng" dirty="0">
                <a:solidFill>
                  <a:srgbClr val="FF0000"/>
                </a:solidFill>
              </a:rPr>
              <a:t>IV/ L’organisation</a:t>
            </a:r>
          </a:p>
        </p:txBody>
      </p:sp>
      <p:sp>
        <p:nvSpPr>
          <p:cNvPr id="8" name="ZoneTexte 7">
            <a:extLst>
              <a:ext uri="{FF2B5EF4-FFF2-40B4-BE49-F238E27FC236}">
                <a16:creationId xmlns:a16="http://schemas.microsoft.com/office/drawing/2014/main" id="{D3C40AA9-AD43-4548-895B-7E413755148E}"/>
              </a:ext>
            </a:extLst>
          </p:cNvPr>
          <p:cNvSpPr txBox="1"/>
          <p:nvPr/>
        </p:nvSpPr>
        <p:spPr>
          <a:xfrm>
            <a:off x="667351" y="5466224"/>
            <a:ext cx="5200072" cy="584775"/>
          </a:xfrm>
          <a:prstGeom prst="rect">
            <a:avLst/>
          </a:prstGeom>
          <a:noFill/>
        </p:spPr>
        <p:txBody>
          <a:bodyPr wrap="square" rtlCol="0">
            <a:spAutoFit/>
          </a:bodyPr>
          <a:lstStyle/>
          <a:p>
            <a:r>
              <a:rPr lang="fr-FR" sz="3200" u="sng" dirty="0">
                <a:solidFill>
                  <a:srgbClr val="FF0000"/>
                </a:solidFill>
              </a:rPr>
              <a:t>V/ Les lieux de représentation </a:t>
            </a:r>
          </a:p>
        </p:txBody>
      </p:sp>
      <p:sp>
        <p:nvSpPr>
          <p:cNvPr id="9" name="ZoneTexte 8">
            <a:extLst>
              <a:ext uri="{FF2B5EF4-FFF2-40B4-BE49-F238E27FC236}">
                <a16:creationId xmlns:a16="http://schemas.microsoft.com/office/drawing/2014/main" id="{9E8EB75D-1A45-43B7-980B-861EA913884B}"/>
              </a:ext>
            </a:extLst>
          </p:cNvPr>
          <p:cNvSpPr txBox="1"/>
          <p:nvPr/>
        </p:nvSpPr>
        <p:spPr>
          <a:xfrm>
            <a:off x="9852534" y="6327099"/>
            <a:ext cx="9393382" cy="338554"/>
          </a:xfrm>
          <a:prstGeom prst="rect">
            <a:avLst/>
          </a:prstGeom>
          <a:noFill/>
        </p:spPr>
        <p:txBody>
          <a:bodyPr wrap="square" rtlCol="0">
            <a:spAutoFit/>
          </a:bodyPr>
          <a:lstStyle/>
          <a:p>
            <a:r>
              <a:rPr lang="fr-FR" sz="1600" i="1" dirty="0">
                <a:solidFill>
                  <a:srgbClr val="0070C0"/>
                </a:solidFill>
              </a:rPr>
              <a:t>Commençons…</a:t>
            </a:r>
          </a:p>
        </p:txBody>
      </p:sp>
      <p:sp>
        <p:nvSpPr>
          <p:cNvPr id="10" name="ZoneTexte 9">
            <a:extLst>
              <a:ext uri="{FF2B5EF4-FFF2-40B4-BE49-F238E27FC236}">
                <a16:creationId xmlns:a16="http://schemas.microsoft.com/office/drawing/2014/main" id="{4B2D8DA7-A001-47B3-A66C-4DEA2124218D}"/>
              </a:ext>
            </a:extLst>
          </p:cNvPr>
          <p:cNvSpPr txBox="1"/>
          <p:nvPr/>
        </p:nvSpPr>
        <p:spPr>
          <a:xfrm>
            <a:off x="667351" y="1795556"/>
            <a:ext cx="5260156" cy="584775"/>
          </a:xfrm>
          <a:prstGeom prst="rect">
            <a:avLst/>
          </a:prstGeom>
          <a:noFill/>
        </p:spPr>
        <p:txBody>
          <a:bodyPr wrap="square" rtlCol="0">
            <a:spAutoFit/>
          </a:bodyPr>
          <a:lstStyle/>
          <a:p>
            <a:r>
              <a:rPr lang="fr-FR" sz="3200" u="sng" dirty="0">
                <a:solidFill>
                  <a:srgbClr val="FF0000"/>
                </a:solidFill>
              </a:rPr>
              <a:t>I/ Les origines du Théâtre</a:t>
            </a:r>
          </a:p>
        </p:txBody>
      </p:sp>
    </p:spTree>
    <p:extLst>
      <p:ext uri="{BB962C8B-B14F-4D97-AF65-F5344CB8AC3E}">
        <p14:creationId xmlns:p14="http://schemas.microsoft.com/office/powerpoint/2010/main" val="12269083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 calcmode="lin" valueType="num">
                                      <p:cBhvr additive="base">
                                        <p:cTn id="3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Effect transition="in" filter="fade">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47A5326-6804-4663-BD57-471AF58E9D6C}"/>
              </a:ext>
            </a:extLst>
          </p:cNvPr>
          <p:cNvSpPr>
            <a:spLocks noGrp="1"/>
          </p:cNvSpPr>
          <p:nvPr>
            <p:ph idx="1"/>
          </p:nvPr>
        </p:nvSpPr>
        <p:spPr>
          <a:xfrm>
            <a:off x="221673" y="2740890"/>
            <a:ext cx="11456042" cy="1376219"/>
          </a:xfrm>
        </p:spPr>
        <p:txBody>
          <a:bodyPr>
            <a:normAutofit/>
          </a:bodyPr>
          <a:lstStyle/>
          <a:p>
            <a:pPr marL="0" indent="0" algn="ctr">
              <a:buNone/>
            </a:pPr>
            <a:r>
              <a:rPr lang="fr-FR" sz="3600" b="1" dirty="0">
                <a:solidFill>
                  <a:srgbClr val="C00000"/>
                </a:solidFill>
                <a:effectLst>
                  <a:outerShdw blurRad="38100" dist="38100" dir="2700000" algn="tl">
                    <a:srgbClr val="000000">
                      <a:alpha val="43137"/>
                    </a:srgbClr>
                  </a:outerShdw>
                </a:effectLst>
                <a:latin typeface="Arial Black" panose="020B0A04020102020204" pitchFamily="34" charset="0"/>
              </a:rPr>
              <a:t>Voilà ! À présent vous savez tout concernant le Théâtre à Rome ! </a:t>
            </a:r>
          </a:p>
          <a:p>
            <a:pPr marL="0" indent="0" algn="ctr">
              <a:buNone/>
            </a:pPr>
            <a:endParaRPr lang="fr-FR" sz="3600" b="1" dirty="0">
              <a:solidFill>
                <a:srgbClr val="C00000"/>
              </a:solidFill>
              <a:effectLst>
                <a:outerShdw blurRad="38100" dist="38100" dir="2700000" algn="tl">
                  <a:srgbClr val="000000">
                    <a:alpha val="43137"/>
                  </a:srgbClr>
                </a:outerShdw>
              </a:effectLst>
              <a:latin typeface="Arial Black" panose="020B0A04020102020204" pitchFamily="34" charset="0"/>
            </a:endParaRPr>
          </a:p>
          <a:p>
            <a:pPr marL="0" indent="0" algn="ctr">
              <a:buNone/>
            </a:pPr>
            <a:endParaRPr lang="fr-FR" sz="3600" b="1" dirty="0">
              <a:solidFill>
                <a:srgbClr val="C00000"/>
              </a:solidFill>
              <a:effectLst>
                <a:outerShdw blurRad="38100" dist="38100" dir="2700000" algn="tl">
                  <a:srgbClr val="000000">
                    <a:alpha val="43137"/>
                  </a:srgbClr>
                </a:outerShdw>
              </a:effectLst>
              <a:latin typeface="Arial Black" panose="020B0A04020102020204" pitchFamily="34" charset="0"/>
            </a:endParaRPr>
          </a:p>
          <a:p>
            <a:pPr marL="0" indent="0" algn="ctr">
              <a:buNone/>
            </a:pPr>
            <a:endParaRPr lang="fr-FR" sz="3600" b="1" dirty="0">
              <a:solidFill>
                <a:srgbClr val="C00000"/>
              </a:solidFill>
              <a:effectLst>
                <a:outerShdw blurRad="38100" dist="38100" dir="2700000" algn="tl">
                  <a:srgbClr val="000000">
                    <a:alpha val="43137"/>
                  </a:srgbClr>
                </a:outerShdw>
              </a:effectLst>
              <a:latin typeface="Arial Black" panose="020B0A04020102020204" pitchFamily="34" charset="0"/>
            </a:endParaRPr>
          </a:p>
        </p:txBody>
      </p:sp>
      <p:sp>
        <p:nvSpPr>
          <p:cNvPr id="4" name="ZoneTexte 3">
            <a:extLst>
              <a:ext uri="{FF2B5EF4-FFF2-40B4-BE49-F238E27FC236}">
                <a16:creationId xmlns:a16="http://schemas.microsoft.com/office/drawing/2014/main" id="{51BE8D78-EE1F-4A57-AD16-35591ABCB82C}"/>
              </a:ext>
            </a:extLst>
          </p:cNvPr>
          <p:cNvSpPr txBox="1"/>
          <p:nvPr/>
        </p:nvSpPr>
        <p:spPr>
          <a:xfrm>
            <a:off x="9070108" y="6470073"/>
            <a:ext cx="4572000" cy="369332"/>
          </a:xfrm>
          <a:prstGeom prst="rect">
            <a:avLst/>
          </a:prstGeom>
          <a:noFill/>
        </p:spPr>
        <p:txBody>
          <a:bodyPr wrap="square" rtlCol="0">
            <a:spAutoFit/>
          </a:bodyPr>
          <a:lstStyle/>
          <a:p>
            <a:r>
              <a:rPr lang="fr-FR" i="1" dirty="0"/>
              <a:t>Exposé de Lisa Castellaro 4</a:t>
            </a:r>
            <a:r>
              <a:rPr lang="fr-FR" i="1" baseline="30000" dirty="0"/>
              <a:t>ème</a:t>
            </a:r>
            <a:r>
              <a:rPr lang="fr-FR" i="1" dirty="0"/>
              <a:t>3</a:t>
            </a:r>
          </a:p>
        </p:txBody>
      </p:sp>
    </p:spTree>
    <p:extLst>
      <p:ext uri="{BB962C8B-B14F-4D97-AF65-F5344CB8AC3E}">
        <p14:creationId xmlns:p14="http://schemas.microsoft.com/office/powerpoint/2010/main" val="1525345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26051E-1F62-4354-8B3F-CB08698E9358}"/>
              </a:ext>
            </a:extLst>
          </p:cNvPr>
          <p:cNvSpPr>
            <a:spLocks noGrp="1"/>
          </p:cNvSpPr>
          <p:nvPr>
            <p:ph type="title"/>
          </p:nvPr>
        </p:nvSpPr>
        <p:spPr/>
        <p:txBody>
          <a:bodyPr/>
          <a:lstStyle/>
          <a:p>
            <a:pPr algn="ctr"/>
            <a:r>
              <a:rPr lang="fr-FR" u="sng" dirty="0">
                <a:solidFill>
                  <a:srgbClr val="FF0000"/>
                </a:solidFill>
              </a:rPr>
              <a:t>I/ Les origines du Théâtre</a:t>
            </a:r>
          </a:p>
        </p:txBody>
      </p:sp>
      <p:sp>
        <p:nvSpPr>
          <p:cNvPr id="3" name="Espace réservé du contenu 2">
            <a:extLst>
              <a:ext uri="{FF2B5EF4-FFF2-40B4-BE49-F238E27FC236}">
                <a16:creationId xmlns:a16="http://schemas.microsoft.com/office/drawing/2014/main" id="{44CDEA54-4C24-45DC-B77B-8A60ED27C9DF}"/>
              </a:ext>
            </a:extLst>
          </p:cNvPr>
          <p:cNvSpPr>
            <a:spLocks noGrp="1"/>
          </p:cNvSpPr>
          <p:nvPr>
            <p:ph idx="1"/>
          </p:nvPr>
        </p:nvSpPr>
        <p:spPr>
          <a:xfrm>
            <a:off x="838200" y="2141537"/>
            <a:ext cx="10515600" cy="4351338"/>
          </a:xfrm>
        </p:spPr>
        <p:txBody>
          <a:bodyPr/>
          <a:lstStyle/>
          <a:p>
            <a:r>
              <a:rPr lang="fr-FR" dirty="0">
                <a:solidFill>
                  <a:srgbClr val="0070C0"/>
                </a:solidFill>
                <a:latin typeface="Comic Sans MS" panose="030F0702030302020204" pitchFamily="66" charset="0"/>
              </a:rPr>
              <a:t>En 364 avant JC, les Romains empruntèrent aux Etrusques leurs danses et les utilisèrent lors des jeux. Mais c'est en 240 que naît officiellement le théâtre romain : les magistrats chargent un Grec, </a:t>
            </a:r>
            <a:r>
              <a:rPr lang="fr-FR" dirty="0" err="1">
                <a:solidFill>
                  <a:srgbClr val="0070C0"/>
                </a:solidFill>
                <a:latin typeface="Comic Sans MS" panose="030F0702030302020204" pitchFamily="66" charset="0"/>
              </a:rPr>
              <a:t>Andronikos</a:t>
            </a:r>
            <a:r>
              <a:rPr lang="fr-FR" dirty="0">
                <a:solidFill>
                  <a:srgbClr val="0070C0"/>
                </a:solidFill>
                <a:latin typeface="Comic Sans MS" panose="030F0702030302020204" pitchFamily="66" charset="0"/>
              </a:rPr>
              <a:t>, de donner les premiers </a:t>
            </a:r>
            <a:r>
              <a:rPr lang="fr-FR" u="sng" dirty="0" err="1">
                <a:solidFill>
                  <a:srgbClr val="0070C0"/>
                </a:solidFill>
                <a:latin typeface="Comic Sans MS" panose="030F0702030302020204" pitchFamily="66" charset="0"/>
              </a:rPr>
              <a:t>Ludi</a:t>
            </a:r>
            <a:r>
              <a:rPr lang="fr-FR" u="sng" dirty="0">
                <a:solidFill>
                  <a:srgbClr val="0070C0"/>
                </a:solidFill>
                <a:latin typeface="Comic Sans MS" panose="030F0702030302020204" pitchFamily="66" charset="0"/>
              </a:rPr>
              <a:t> </a:t>
            </a:r>
            <a:r>
              <a:rPr lang="fr-FR" u="sng" dirty="0" err="1">
                <a:solidFill>
                  <a:srgbClr val="0070C0"/>
                </a:solidFill>
                <a:latin typeface="Comic Sans MS" panose="030F0702030302020204" pitchFamily="66" charset="0"/>
              </a:rPr>
              <a:t>Scaenici</a:t>
            </a:r>
            <a:r>
              <a:rPr lang="fr-FR" u="sng" dirty="0">
                <a:solidFill>
                  <a:srgbClr val="0070C0"/>
                </a:solidFill>
                <a:latin typeface="Comic Sans MS" panose="030F0702030302020204" pitchFamily="66" charset="0"/>
              </a:rPr>
              <a:t> </a:t>
            </a:r>
            <a:r>
              <a:rPr lang="fr-FR" dirty="0">
                <a:solidFill>
                  <a:srgbClr val="0070C0"/>
                </a:solidFill>
                <a:latin typeface="Comic Sans MS" panose="030F0702030302020204" pitchFamily="66" charset="0"/>
              </a:rPr>
              <a:t>(jeux scéniques). Pour cela, il traduit en latin des pièces du théâtre grec. C’est seulement par la suite que des auteurs (Plaute, Térence, Sénèque) écriront des pièces originales, mais très fortement inspirées du modèle grec.</a:t>
            </a:r>
          </a:p>
        </p:txBody>
      </p:sp>
    </p:spTree>
    <p:extLst>
      <p:ext uri="{BB962C8B-B14F-4D97-AF65-F5344CB8AC3E}">
        <p14:creationId xmlns:p14="http://schemas.microsoft.com/office/powerpoint/2010/main" val="2897021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479D9EA-6226-412D-B30E-433F168AAEB0}"/>
              </a:ext>
            </a:extLst>
          </p:cNvPr>
          <p:cNvSpPr>
            <a:spLocks noGrp="1"/>
          </p:cNvSpPr>
          <p:nvPr>
            <p:ph idx="1"/>
          </p:nvPr>
        </p:nvSpPr>
        <p:spPr>
          <a:xfrm>
            <a:off x="838200" y="1253331"/>
            <a:ext cx="10515600" cy="4351338"/>
          </a:xfrm>
        </p:spPr>
        <p:txBody>
          <a:bodyPr/>
          <a:lstStyle/>
          <a:p>
            <a:r>
              <a:rPr lang="fr-FR">
                <a:solidFill>
                  <a:srgbClr val="0070C0"/>
                </a:solidFill>
                <a:latin typeface="Comic Sans MS" panose="030F0702030302020204" pitchFamily="66" charset="0"/>
              </a:rPr>
              <a:t>Au début les nobles Romains refusent qu'un théâtre soit construit dans Rome. Ils estiment que les représentations ne sont pas quotidiennes et craignent que ces lieux de rassemblement n'incitent les gens du peuple à faire de la politique en dehors des places publiques prévues à cet effet.</a:t>
            </a:r>
            <a:br>
              <a:rPr lang="fr-FR">
                <a:solidFill>
                  <a:srgbClr val="0070C0"/>
                </a:solidFill>
                <a:latin typeface="Comic Sans MS" panose="030F0702030302020204" pitchFamily="66" charset="0"/>
              </a:rPr>
            </a:br>
            <a:r>
              <a:rPr lang="fr-FR">
                <a:solidFill>
                  <a:srgbClr val="0070C0"/>
                </a:solidFill>
                <a:latin typeface="Comic Sans MS" panose="030F0702030302020204" pitchFamily="66" charset="0"/>
              </a:rPr>
              <a:t>Malgré une tentative ratée d'édification en 154 avant JC (destruction ordonnée par les Sénateurs), le premier théâtre en pierres n'apparaît à Rome qu'en 55-54 avant JC. Le théâtre de Pompée (célèbre général romain) avait une scène de 80 mètres de largeur et pouvait rassembler entre 17 et 20 000 personnes.</a:t>
            </a:r>
            <a:endParaRPr lang="fr-FR"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2970822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CA815F2C-4E80-4019-8E59-FAD3F7F84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009304" cy="6858000"/>
          </a:xfrm>
          <a:custGeom>
            <a:avLst/>
            <a:gdLst>
              <a:gd name="connsiteX0" fmla="*/ 8239723 w 12009304"/>
              <a:gd name="connsiteY0" fmla="*/ 5083103 h 6858000"/>
              <a:gd name="connsiteX1" fmla="*/ 9505105 w 12009304"/>
              <a:gd name="connsiteY1" fmla="*/ 5083103 h 6858000"/>
              <a:gd name="connsiteX2" fmla="*/ 9564676 w 12009304"/>
              <a:gd name="connsiteY2" fmla="*/ 5091016 h 6858000"/>
              <a:gd name="connsiteX3" fmla="*/ 9605648 w 12009304"/>
              <a:gd name="connsiteY3" fmla="*/ 5108194 h 6858000"/>
              <a:gd name="connsiteX4" fmla="*/ 9580608 w 12009304"/>
              <a:gd name="connsiteY4" fmla="*/ 5151499 h 6858000"/>
              <a:gd name="connsiteX5" fmla="*/ 8693486 w 12009304"/>
              <a:gd name="connsiteY5" fmla="*/ 6685800 h 6858000"/>
              <a:gd name="connsiteX6" fmla="*/ 8595419 w 12009304"/>
              <a:gd name="connsiteY6" fmla="*/ 6814017 h 6858000"/>
              <a:gd name="connsiteX7" fmla="*/ 8545620 w 12009304"/>
              <a:gd name="connsiteY7" fmla="*/ 6858000 h 6858000"/>
              <a:gd name="connsiteX8" fmla="*/ 7612173 w 12009304"/>
              <a:gd name="connsiteY8" fmla="*/ 6858000 h 6858000"/>
              <a:gd name="connsiteX9" fmla="*/ 7591825 w 12009304"/>
              <a:gd name="connsiteY9" fmla="*/ 6822959 h 6858000"/>
              <a:gd name="connsiteX10" fmla="*/ 7411622 w 12009304"/>
              <a:gd name="connsiteY10" fmla="*/ 6512633 h 6858000"/>
              <a:gd name="connsiteX11" fmla="*/ 7411622 w 12009304"/>
              <a:gd name="connsiteY11" fmla="*/ 6289354 h 6858000"/>
              <a:gd name="connsiteX12" fmla="*/ 8045680 w 12009304"/>
              <a:gd name="connsiteY12" fmla="*/ 5197465 h 6858000"/>
              <a:gd name="connsiteX13" fmla="*/ 8239723 w 12009304"/>
              <a:gd name="connsiteY13" fmla="*/ 5083103 h 6858000"/>
              <a:gd name="connsiteX14" fmla="*/ 10622296 w 12009304"/>
              <a:gd name="connsiteY14" fmla="*/ 1326563 h 6858000"/>
              <a:gd name="connsiteX15" fmla="*/ 11448522 w 12009304"/>
              <a:gd name="connsiteY15" fmla="*/ 1326563 h 6858000"/>
              <a:gd name="connsiteX16" fmla="*/ 11577006 w 12009304"/>
              <a:gd name="connsiteY16" fmla="*/ 1401233 h 6858000"/>
              <a:gd name="connsiteX17" fmla="*/ 11989228 w 12009304"/>
              <a:gd name="connsiteY17" fmla="*/ 2114179 h 6858000"/>
              <a:gd name="connsiteX18" fmla="*/ 11989228 w 12009304"/>
              <a:gd name="connsiteY18" fmla="*/ 2259969 h 6858000"/>
              <a:gd name="connsiteX19" fmla="*/ 11577006 w 12009304"/>
              <a:gd name="connsiteY19" fmla="*/ 2972914 h 6858000"/>
              <a:gd name="connsiteX20" fmla="*/ 11448522 w 12009304"/>
              <a:gd name="connsiteY20" fmla="*/ 3047587 h 6858000"/>
              <a:gd name="connsiteX21" fmla="*/ 10622296 w 12009304"/>
              <a:gd name="connsiteY21" fmla="*/ 3047587 h 6858000"/>
              <a:gd name="connsiteX22" fmla="*/ 10495594 w 12009304"/>
              <a:gd name="connsiteY22" fmla="*/ 2972914 h 6858000"/>
              <a:gd name="connsiteX23" fmla="*/ 10081589 w 12009304"/>
              <a:gd name="connsiteY23" fmla="*/ 2259969 h 6858000"/>
              <a:gd name="connsiteX24" fmla="*/ 10081589 w 12009304"/>
              <a:gd name="connsiteY24" fmla="*/ 2114179 h 6858000"/>
              <a:gd name="connsiteX25" fmla="*/ 10495594 w 12009304"/>
              <a:gd name="connsiteY25" fmla="*/ 1401233 h 6858000"/>
              <a:gd name="connsiteX26" fmla="*/ 10622296 w 12009304"/>
              <a:gd name="connsiteY26" fmla="*/ 1326563 h 6858000"/>
              <a:gd name="connsiteX27" fmla="*/ 0 w 12009304"/>
              <a:gd name="connsiteY27" fmla="*/ 0 h 6858000"/>
              <a:gd name="connsiteX28" fmla="*/ 4457990 w 12009304"/>
              <a:gd name="connsiteY28" fmla="*/ 0 h 6858000"/>
              <a:gd name="connsiteX29" fmla="*/ 5902610 w 12009304"/>
              <a:gd name="connsiteY29" fmla="*/ 0 h 6858000"/>
              <a:gd name="connsiteX30" fmla="*/ 8476869 w 12009304"/>
              <a:gd name="connsiteY30" fmla="*/ 0 h 6858000"/>
              <a:gd name="connsiteX31" fmla="*/ 8535933 w 12009304"/>
              <a:gd name="connsiteY31" fmla="*/ 39849 h 6858000"/>
              <a:gd name="connsiteX32" fmla="*/ 8693486 w 12009304"/>
              <a:gd name="connsiteY32" fmla="*/ 220603 h 6858000"/>
              <a:gd name="connsiteX33" fmla="*/ 10389180 w 12009304"/>
              <a:gd name="connsiteY33" fmla="*/ 3153347 h 6858000"/>
              <a:gd name="connsiteX34" fmla="*/ 10389180 w 12009304"/>
              <a:gd name="connsiteY34" fmla="*/ 3753061 h 6858000"/>
              <a:gd name="connsiteX35" fmla="*/ 9759557 w 12009304"/>
              <a:gd name="connsiteY35" fmla="*/ 4842009 h 6858000"/>
              <a:gd name="connsiteX36" fmla="*/ 9706493 w 12009304"/>
              <a:gd name="connsiteY36" fmla="*/ 4933778 h 6858000"/>
              <a:gd name="connsiteX37" fmla="*/ 9708360 w 12009304"/>
              <a:gd name="connsiteY37" fmla="*/ 4934561 h 6858000"/>
              <a:gd name="connsiteX38" fmla="*/ 9802002 w 12009304"/>
              <a:gd name="connsiteY38" fmla="*/ 5029008 h 6858000"/>
              <a:gd name="connsiteX39" fmla="*/ 10514131 w 12009304"/>
              <a:gd name="connsiteY39" fmla="*/ 6260653 h 6858000"/>
              <a:gd name="connsiteX40" fmla="*/ 10514131 w 12009304"/>
              <a:gd name="connsiteY40" fmla="*/ 6512512 h 6858000"/>
              <a:gd name="connsiteX41" fmla="*/ 10340271 w 12009304"/>
              <a:gd name="connsiteY41" fmla="*/ 6813206 h 6858000"/>
              <a:gd name="connsiteX42" fmla="*/ 10314372 w 12009304"/>
              <a:gd name="connsiteY42" fmla="*/ 6858000 h 6858000"/>
              <a:gd name="connsiteX43" fmla="*/ 10119136 w 12009304"/>
              <a:gd name="connsiteY43" fmla="*/ 6858000 h 6858000"/>
              <a:gd name="connsiteX44" fmla="*/ 10122008 w 12009304"/>
              <a:gd name="connsiteY44" fmla="*/ 6853033 h 6858000"/>
              <a:gd name="connsiteX45" fmla="*/ 10327158 w 12009304"/>
              <a:gd name="connsiteY45" fmla="*/ 6498223 h 6858000"/>
              <a:gd name="connsiteX46" fmla="*/ 10327158 w 12009304"/>
              <a:gd name="connsiteY46" fmla="*/ 6274942 h 6858000"/>
              <a:gd name="connsiteX47" fmla="*/ 9695832 w 12009304"/>
              <a:gd name="connsiteY47" fmla="*/ 5183053 h 6858000"/>
              <a:gd name="connsiteX48" fmla="*/ 9612819 w 12009304"/>
              <a:gd name="connsiteY48" fmla="*/ 5099323 h 6858000"/>
              <a:gd name="connsiteX49" fmla="*/ 9603213 w 12009304"/>
              <a:gd name="connsiteY49" fmla="*/ 5095298 h 6858000"/>
              <a:gd name="connsiteX50" fmla="*/ 9654707 w 12009304"/>
              <a:gd name="connsiteY50" fmla="*/ 5006238 h 6858000"/>
              <a:gd name="connsiteX51" fmla="*/ 9693004 w 12009304"/>
              <a:gd name="connsiteY51" fmla="*/ 4940002 h 6858000"/>
              <a:gd name="connsiteX52" fmla="*/ 9653283 w 12009304"/>
              <a:gd name="connsiteY52" fmla="*/ 4923348 h 6858000"/>
              <a:gd name="connsiteX53" fmla="*/ 9586087 w 12009304"/>
              <a:gd name="connsiteY53" fmla="*/ 4914420 h 6858000"/>
              <a:gd name="connsiteX54" fmla="*/ 8158743 w 12009304"/>
              <a:gd name="connsiteY54" fmla="*/ 4914420 h 6858000"/>
              <a:gd name="connsiteX55" fmla="*/ 7939863 w 12009304"/>
              <a:gd name="connsiteY55" fmla="*/ 5043420 h 6858000"/>
              <a:gd name="connsiteX56" fmla="*/ 7224650 w 12009304"/>
              <a:gd name="connsiteY56" fmla="*/ 6275065 h 6858000"/>
              <a:gd name="connsiteX57" fmla="*/ 7224650 w 12009304"/>
              <a:gd name="connsiteY57" fmla="*/ 6526922 h 6858000"/>
              <a:gd name="connsiteX58" fmla="*/ 7350544 w 12009304"/>
              <a:gd name="connsiteY58" fmla="*/ 6743723 h 6858000"/>
              <a:gd name="connsiteX59" fmla="*/ 7416905 w 12009304"/>
              <a:gd name="connsiteY59" fmla="*/ 6858000 h 6858000"/>
              <a:gd name="connsiteX60" fmla="*/ 5902610 w 12009304"/>
              <a:gd name="connsiteY60" fmla="*/ 6858000 h 6858000"/>
              <a:gd name="connsiteX61" fmla="*/ 4389357 w 12009304"/>
              <a:gd name="connsiteY61" fmla="*/ 6858000 h 6858000"/>
              <a:gd name="connsiteX62" fmla="*/ 0 w 12009304"/>
              <a:gd name="connsiteY6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7" y="6858000"/>
                </a:lnTo>
                <a:lnTo>
                  <a:pt x="0" y="6858000"/>
                </a:ln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Image 6" descr="Une image contenant bâtiment, photo, noir, extérieur&#10;&#10;Description générée automatiquement">
            <a:extLst>
              <a:ext uri="{FF2B5EF4-FFF2-40B4-BE49-F238E27FC236}">
                <a16:creationId xmlns:a16="http://schemas.microsoft.com/office/drawing/2014/main" id="{D8D94933-F097-4B22-A4E0-2540E47136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423" y="393782"/>
            <a:ext cx="4251575" cy="2687603"/>
          </a:xfrm>
          <a:prstGeom prst="rect">
            <a:avLst/>
          </a:prstGeom>
        </p:spPr>
      </p:pic>
      <p:sp>
        <p:nvSpPr>
          <p:cNvPr id="8" name="ZoneTexte 7">
            <a:extLst>
              <a:ext uri="{FF2B5EF4-FFF2-40B4-BE49-F238E27FC236}">
                <a16:creationId xmlns:a16="http://schemas.microsoft.com/office/drawing/2014/main" id="{3CF92085-93B5-41E0-9D2E-8F615325F6D8}"/>
              </a:ext>
            </a:extLst>
          </p:cNvPr>
          <p:cNvSpPr txBox="1"/>
          <p:nvPr/>
        </p:nvSpPr>
        <p:spPr>
          <a:xfrm>
            <a:off x="1039036" y="3105835"/>
            <a:ext cx="3560673" cy="369332"/>
          </a:xfrm>
          <a:prstGeom prst="rect">
            <a:avLst/>
          </a:prstGeom>
          <a:noFill/>
        </p:spPr>
        <p:txBody>
          <a:bodyPr wrap="square" rtlCol="0">
            <a:spAutoFit/>
          </a:bodyPr>
          <a:lstStyle/>
          <a:p>
            <a:r>
              <a:rPr lang="fr-FR" i="1" dirty="0"/>
              <a:t>Théâtre de Pompée (reconstitution)</a:t>
            </a:r>
          </a:p>
        </p:txBody>
      </p:sp>
      <p:pic>
        <p:nvPicPr>
          <p:cNvPr id="10" name="Image 9" descr="Une image contenant vieux&#10;&#10;Description générée automatiquement">
            <a:extLst>
              <a:ext uri="{FF2B5EF4-FFF2-40B4-BE49-F238E27FC236}">
                <a16:creationId xmlns:a16="http://schemas.microsoft.com/office/drawing/2014/main" id="{DCD6F04E-6280-4132-8AE2-0D772B1ADFB2}"/>
              </a:ext>
            </a:extLst>
          </p:cNvPr>
          <p:cNvPicPr>
            <a:picLocks noChangeAspect="1"/>
          </p:cNvPicPr>
          <p:nvPr/>
        </p:nvPicPr>
        <p:blipFill rotWithShape="1">
          <a:blip r:embed="rId3">
            <a:extLst>
              <a:ext uri="{28A0092B-C50C-407E-A947-70E740481C1C}">
                <a14:useLocalDpi xmlns:a14="http://schemas.microsoft.com/office/drawing/2010/main" val="0"/>
              </a:ext>
            </a:extLst>
          </a:blip>
          <a:srcRect l="16005" t="27309" r="20420" b="17269"/>
          <a:stretch/>
        </p:blipFill>
        <p:spPr>
          <a:xfrm>
            <a:off x="6004652" y="393782"/>
            <a:ext cx="4251575" cy="2687603"/>
          </a:xfrm>
          <a:prstGeom prst="rect">
            <a:avLst/>
          </a:prstGeom>
        </p:spPr>
      </p:pic>
      <p:sp>
        <p:nvSpPr>
          <p:cNvPr id="11" name="ZoneTexte 10">
            <a:extLst>
              <a:ext uri="{FF2B5EF4-FFF2-40B4-BE49-F238E27FC236}">
                <a16:creationId xmlns:a16="http://schemas.microsoft.com/office/drawing/2014/main" id="{B758BB41-622A-47D3-8D8B-48495A7DB27F}"/>
              </a:ext>
            </a:extLst>
          </p:cNvPr>
          <p:cNvSpPr txBox="1"/>
          <p:nvPr/>
        </p:nvSpPr>
        <p:spPr>
          <a:xfrm>
            <a:off x="5786536" y="3081385"/>
            <a:ext cx="5492409" cy="646331"/>
          </a:xfrm>
          <a:prstGeom prst="rect">
            <a:avLst/>
          </a:prstGeom>
          <a:noFill/>
        </p:spPr>
        <p:txBody>
          <a:bodyPr wrap="square" rtlCol="0">
            <a:spAutoFit/>
          </a:bodyPr>
          <a:lstStyle/>
          <a:p>
            <a:r>
              <a:rPr lang="fr-FR" i="1" dirty="0"/>
              <a:t>Intérieur reconstitué du théâtre de Pompée, donnant accès au temple de Vénus </a:t>
            </a:r>
            <a:r>
              <a:rPr lang="fr-FR" i="1" dirty="0" err="1"/>
              <a:t>Victrix</a:t>
            </a:r>
            <a:endParaRPr lang="fr-FR" i="1" dirty="0"/>
          </a:p>
        </p:txBody>
      </p:sp>
      <p:pic>
        <p:nvPicPr>
          <p:cNvPr id="15" name="Image 14" descr="Une image contenant texte, photo&#10;&#10;Description générée automatiquement">
            <a:extLst>
              <a:ext uri="{FF2B5EF4-FFF2-40B4-BE49-F238E27FC236}">
                <a16:creationId xmlns:a16="http://schemas.microsoft.com/office/drawing/2014/main" id="{89C3FDF0-4BAD-4879-A735-47CE58252809}"/>
              </a:ext>
            </a:extLst>
          </p:cNvPr>
          <p:cNvPicPr>
            <a:picLocks noChangeAspect="1"/>
          </p:cNvPicPr>
          <p:nvPr/>
        </p:nvPicPr>
        <p:blipFill rotWithShape="1">
          <a:blip r:embed="rId4">
            <a:extLst>
              <a:ext uri="{28A0092B-C50C-407E-A947-70E740481C1C}">
                <a14:useLocalDpi xmlns:a14="http://schemas.microsoft.com/office/drawing/2010/main" val="0"/>
              </a:ext>
            </a:extLst>
          </a:blip>
          <a:srcRect l="10950" t="27311" r="8664" b="14698"/>
          <a:stretch/>
        </p:blipFill>
        <p:spPr>
          <a:xfrm>
            <a:off x="182696" y="3844823"/>
            <a:ext cx="4844211" cy="2619395"/>
          </a:xfrm>
          <a:prstGeom prst="rect">
            <a:avLst/>
          </a:prstGeom>
        </p:spPr>
      </p:pic>
      <p:sp>
        <p:nvSpPr>
          <p:cNvPr id="20" name="ZoneTexte 19">
            <a:extLst>
              <a:ext uri="{FF2B5EF4-FFF2-40B4-BE49-F238E27FC236}">
                <a16:creationId xmlns:a16="http://schemas.microsoft.com/office/drawing/2014/main" id="{323537B8-400D-4D3E-92E6-8FECC1D07EF9}"/>
              </a:ext>
            </a:extLst>
          </p:cNvPr>
          <p:cNvSpPr txBox="1"/>
          <p:nvPr/>
        </p:nvSpPr>
        <p:spPr>
          <a:xfrm>
            <a:off x="5435135" y="4370288"/>
            <a:ext cx="6756865" cy="1938992"/>
          </a:xfrm>
          <a:prstGeom prst="rect">
            <a:avLst/>
          </a:prstGeom>
          <a:noFill/>
        </p:spPr>
        <p:txBody>
          <a:bodyPr wrap="square" rtlCol="0">
            <a:spAutoFit/>
          </a:bodyPr>
          <a:lstStyle/>
          <a:p>
            <a:r>
              <a:rPr lang="fr-FR" sz="2400" dirty="0">
                <a:solidFill>
                  <a:srgbClr val="0070C0"/>
                </a:solidFill>
                <a:latin typeface="Comic Sans MS" panose="030F0702030302020204" pitchFamily="66" charset="0"/>
              </a:rPr>
              <a:t>Pour construire cet édifice, Pompée devait contourner la loi en faisant bâtir un temple dédié à Vénus en haut des gradins, qui servirent alors non seulement d’assises pour les spectateurs, mais aussi d’accès au temple.</a:t>
            </a:r>
          </a:p>
        </p:txBody>
      </p:sp>
    </p:spTree>
    <p:extLst>
      <p:ext uri="{BB962C8B-B14F-4D97-AF65-F5344CB8AC3E}">
        <p14:creationId xmlns:p14="http://schemas.microsoft.com/office/powerpoint/2010/main" val="23223708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style.rotation</p:attrName>
                                        </p:attrNameLst>
                                      </p:cBhvr>
                                      <p:tavLst>
                                        <p:tav tm="0">
                                          <p:val>
                                            <p:fltVal val="90"/>
                                          </p:val>
                                        </p:tav>
                                        <p:tav tm="100000">
                                          <p:val>
                                            <p:fltVal val="0"/>
                                          </p:val>
                                        </p:tav>
                                      </p:tavLst>
                                    </p:anim>
                                    <p:animEffect transition="in" filter="fade">
                                      <p:cBhvr>
                                        <p:cTn id="24" dur="1000"/>
                                        <p:tgtEl>
                                          <p:spTgt spid="10"/>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style.rotation</p:attrName>
                                        </p:attrNameLst>
                                      </p:cBhvr>
                                      <p:tavLst>
                                        <p:tav tm="0">
                                          <p:val>
                                            <p:fltVal val="90"/>
                                          </p:val>
                                        </p:tav>
                                        <p:tav tm="100000">
                                          <p:val>
                                            <p:fltVal val="0"/>
                                          </p:val>
                                        </p:tav>
                                      </p:tavLst>
                                    </p:anim>
                                    <p:animEffect transition="in" filter="fade">
                                      <p:cBhvr>
                                        <p:cTn id="30" dur="1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000" fill="hold"/>
                                        <p:tgtEl>
                                          <p:spTgt spid="15"/>
                                        </p:tgtEl>
                                        <p:attrNameLst>
                                          <p:attrName>ppt_w</p:attrName>
                                        </p:attrNameLst>
                                      </p:cBhvr>
                                      <p:tavLst>
                                        <p:tav tm="0">
                                          <p:val>
                                            <p:fltVal val="0"/>
                                          </p:val>
                                        </p:tav>
                                        <p:tav tm="100000">
                                          <p:val>
                                            <p:strVal val="#ppt_w"/>
                                          </p:val>
                                        </p:tav>
                                      </p:tavLst>
                                    </p:anim>
                                    <p:anim calcmode="lin" valueType="num">
                                      <p:cBhvr>
                                        <p:cTn id="36" dur="1000" fill="hold"/>
                                        <p:tgtEl>
                                          <p:spTgt spid="15"/>
                                        </p:tgtEl>
                                        <p:attrNameLst>
                                          <p:attrName>ppt_h</p:attrName>
                                        </p:attrNameLst>
                                      </p:cBhvr>
                                      <p:tavLst>
                                        <p:tav tm="0">
                                          <p:val>
                                            <p:fltVal val="0"/>
                                          </p:val>
                                        </p:tav>
                                        <p:tav tm="100000">
                                          <p:val>
                                            <p:strVal val="#ppt_h"/>
                                          </p:val>
                                        </p:tav>
                                      </p:tavLst>
                                    </p:anim>
                                    <p:anim calcmode="lin" valueType="num">
                                      <p:cBhvr>
                                        <p:cTn id="37" dur="1000" fill="hold"/>
                                        <p:tgtEl>
                                          <p:spTgt spid="15"/>
                                        </p:tgtEl>
                                        <p:attrNameLst>
                                          <p:attrName>style.rotation</p:attrName>
                                        </p:attrNameLst>
                                      </p:cBhvr>
                                      <p:tavLst>
                                        <p:tav tm="0">
                                          <p:val>
                                            <p:fltVal val="90"/>
                                          </p:val>
                                        </p:tav>
                                        <p:tav tm="100000">
                                          <p:val>
                                            <p:fltVal val="0"/>
                                          </p:val>
                                        </p:tav>
                                      </p:tavLst>
                                    </p:anim>
                                    <p:animEffect transition="in" filter="fade">
                                      <p:cBhvr>
                                        <p:cTn id="38" dur="1000"/>
                                        <p:tgtEl>
                                          <p:spTgt spid="15"/>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1000" fill="hold"/>
                                        <p:tgtEl>
                                          <p:spTgt spid="20"/>
                                        </p:tgtEl>
                                        <p:attrNameLst>
                                          <p:attrName>ppt_w</p:attrName>
                                        </p:attrNameLst>
                                      </p:cBhvr>
                                      <p:tavLst>
                                        <p:tav tm="0">
                                          <p:val>
                                            <p:fltVal val="0"/>
                                          </p:val>
                                        </p:tav>
                                        <p:tav tm="100000">
                                          <p:val>
                                            <p:strVal val="#ppt_w"/>
                                          </p:val>
                                        </p:tav>
                                      </p:tavLst>
                                    </p:anim>
                                    <p:anim calcmode="lin" valueType="num">
                                      <p:cBhvr>
                                        <p:cTn id="42" dur="1000" fill="hold"/>
                                        <p:tgtEl>
                                          <p:spTgt spid="20"/>
                                        </p:tgtEl>
                                        <p:attrNameLst>
                                          <p:attrName>ppt_h</p:attrName>
                                        </p:attrNameLst>
                                      </p:cBhvr>
                                      <p:tavLst>
                                        <p:tav tm="0">
                                          <p:val>
                                            <p:fltVal val="0"/>
                                          </p:val>
                                        </p:tav>
                                        <p:tav tm="100000">
                                          <p:val>
                                            <p:strVal val="#ppt_h"/>
                                          </p:val>
                                        </p:tav>
                                      </p:tavLst>
                                    </p:anim>
                                    <p:anim calcmode="lin" valueType="num">
                                      <p:cBhvr>
                                        <p:cTn id="43" dur="1000" fill="hold"/>
                                        <p:tgtEl>
                                          <p:spTgt spid="20"/>
                                        </p:tgtEl>
                                        <p:attrNameLst>
                                          <p:attrName>style.rotation</p:attrName>
                                        </p:attrNameLst>
                                      </p:cBhvr>
                                      <p:tavLst>
                                        <p:tav tm="0">
                                          <p:val>
                                            <p:fltVal val="90"/>
                                          </p:val>
                                        </p:tav>
                                        <p:tav tm="100000">
                                          <p:val>
                                            <p:fltVal val="0"/>
                                          </p:val>
                                        </p:tav>
                                      </p:tavLst>
                                    </p:anim>
                                    <p:animEffect transition="in" filter="fade">
                                      <p:cBhvr>
                                        <p:cTn id="4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86576B-6391-4D23-AEE1-96D310AE2344}"/>
              </a:ext>
            </a:extLst>
          </p:cNvPr>
          <p:cNvSpPr>
            <a:spLocks noGrp="1"/>
          </p:cNvSpPr>
          <p:nvPr>
            <p:ph type="title"/>
          </p:nvPr>
        </p:nvSpPr>
        <p:spPr>
          <a:xfrm>
            <a:off x="646545" y="365125"/>
            <a:ext cx="10707255" cy="1325563"/>
          </a:xfrm>
        </p:spPr>
        <p:txBody>
          <a:bodyPr>
            <a:normAutofit/>
          </a:bodyPr>
          <a:lstStyle/>
          <a:p>
            <a:pPr algn="ctr"/>
            <a:r>
              <a:rPr lang="fr-FR" sz="4000" u="sng" dirty="0">
                <a:solidFill>
                  <a:srgbClr val="FF0000"/>
                </a:solidFill>
              </a:rPr>
              <a:t>II/ L’importance du Théâtre dans la vie des romains</a:t>
            </a:r>
          </a:p>
        </p:txBody>
      </p:sp>
      <p:sp>
        <p:nvSpPr>
          <p:cNvPr id="3" name="Espace réservé du contenu 2">
            <a:extLst>
              <a:ext uri="{FF2B5EF4-FFF2-40B4-BE49-F238E27FC236}">
                <a16:creationId xmlns:a16="http://schemas.microsoft.com/office/drawing/2014/main" id="{0A23C3FA-2576-49DB-BCCD-996A55AF66C6}"/>
              </a:ext>
            </a:extLst>
          </p:cNvPr>
          <p:cNvSpPr>
            <a:spLocks noGrp="1"/>
          </p:cNvSpPr>
          <p:nvPr>
            <p:ph idx="1"/>
          </p:nvPr>
        </p:nvSpPr>
        <p:spPr/>
        <p:txBody>
          <a:bodyPr/>
          <a:lstStyle/>
          <a:p>
            <a:r>
              <a:rPr lang="fr-FR" dirty="0">
                <a:solidFill>
                  <a:schemeClr val="accent5">
                    <a:lumMod val="75000"/>
                  </a:schemeClr>
                </a:solidFill>
                <a:latin typeface="Comic Sans MS" panose="030F0702030302020204" pitchFamily="66" charset="0"/>
              </a:rPr>
              <a:t>Les théâtres étaient, dans tout l’empire romain, un des éléments marqueurs de la romanité. Avec d’autres signes de l’appartenance à une même communauté culturelle, ils participaient à l’expression concrète de l’homogénéité d’un empire immense, et ornaient toutes les villes de quelque importance. Un tel succès s’explique par leur rôle dans la société romaine, qui ne se limitait pas à la fonction théâtrale et de divertissement, mais incluait également des fonctions religieuses, politiques et sociales.</a:t>
            </a:r>
          </a:p>
        </p:txBody>
      </p:sp>
    </p:spTree>
    <p:extLst>
      <p:ext uri="{BB962C8B-B14F-4D97-AF65-F5344CB8AC3E}">
        <p14:creationId xmlns:p14="http://schemas.microsoft.com/office/powerpoint/2010/main" val="4132280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267396-6BA6-4DBF-9CC5-98FF1C9C756B}"/>
              </a:ext>
            </a:extLst>
          </p:cNvPr>
          <p:cNvSpPr>
            <a:spLocks noGrp="1"/>
          </p:cNvSpPr>
          <p:nvPr>
            <p:ph type="title"/>
          </p:nvPr>
        </p:nvSpPr>
        <p:spPr>
          <a:xfrm>
            <a:off x="166255" y="1053408"/>
            <a:ext cx="11187545" cy="45719"/>
          </a:xfrm>
        </p:spPr>
        <p:txBody>
          <a:bodyPr>
            <a:normAutofit fontScale="90000"/>
          </a:bodyPr>
          <a:lstStyle/>
          <a:p>
            <a:r>
              <a:rPr lang="fr-FR" sz="5300" dirty="0">
                <a:solidFill>
                  <a:srgbClr val="FF0000"/>
                </a:solidFill>
              </a:rPr>
              <a:t>                </a:t>
            </a:r>
            <a:r>
              <a:rPr lang="fr-FR" sz="5300" u="sng" dirty="0">
                <a:solidFill>
                  <a:srgbClr val="FF0000"/>
                </a:solidFill>
              </a:rPr>
              <a:t>III/ Les artistes et accessoires</a:t>
            </a:r>
            <a:br>
              <a:rPr lang="fr-FR" u="sng" dirty="0">
                <a:solidFill>
                  <a:srgbClr val="FF0000"/>
                </a:solidFill>
              </a:rPr>
            </a:br>
            <a:br>
              <a:rPr lang="fr-FR" u="sng" dirty="0">
                <a:solidFill>
                  <a:srgbClr val="FF0000"/>
                </a:solidFill>
              </a:rPr>
            </a:br>
            <a:r>
              <a:rPr lang="fr-FR" sz="4000" b="1" i="1" u="sng" dirty="0">
                <a:solidFill>
                  <a:srgbClr val="C00000"/>
                </a:solidFill>
              </a:rPr>
              <a:t>1) Les artistes</a:t>
            </a:r>
          </a:p>
        </p:txBody>
      </p:sp>
      <p:sp>
        <p:nvSpPr>
          <p:cNvPr id="3" name="Espace réservé du contenu 2">
            <a:extLst>
              <a:ext uri="{FF2B5EF4-FFF2-40B4-BE49-F238E27FC236}">
                <a16:creationId xmlns:a16="http://schemas.microsoft.com/office/drawing/2014/main" id="{547A5326-6804-4663-BD57-471AF58E9D6C}"/>
              </a:ext>
            </a:extLst>
          </p:cNvPr>
          <p:cNvSpPr>
            <a:spLocks noGrp="1"/>
          </p:cNvSpPr>
          <p:nvPr>
            <p:ph idx="1"/>
          </p:nvPr>
        </p:nvSpPr>
        <p:spPr>
          <a:xfrm>
            <a:off x="1032164" y="2851582"/>
            <a:ext cx="10515600" cy="4006418"/>
          </a:xfrm>
        </p:spPr>
        <p:txBody>
          <a:bodyPr/>
          <a:lstStyle/>
          <a:p>
            <a:r>
              <a:rPr lang="fr-FR" sz="2600" dirty="0">
                <a:solidFill>
                  <a:srgbClr val="0070C0"/>
                </a:solidFill>
                <a:latin typeface="Comic Sans MS" panose="030F0702030302020204" pitchFamily="66" charset="0"/>
              </a:rPr>
              <a:t>Les acteurs, appelés </a:t>
            </a:r>
            <a:r>
              <a:rPr lang="fr-FR" sz="2600" i="1" u="sng" dirty="0" err="1">
                <a:solidFill>
                  <a:srgbClr val="0070C0"/>
                </a:solidFill>
                <a:latin typeface="Comic Sans MS" panose="030F0702030302020204" pitchFamily="66" charset="0"/>
              </a:rPr>
              <a:t>histriones</a:t>
            </a:r>
            <a:r>
              <a:rPr lang="fr-FR" sz="2600" i="1" u="sng" dirty="0">
                <a:solidFill>
                  <a:srgbClr val="0070C0"/>
                </a:solidFill>
                <a:latin typeface="Comic Sans MS" panose="030F0702030302020204" pitchFamily="66" charset="0"/>
              </a:rPr>
              <a:t> </a:t>
            </a:r>
            <a:r>
              <a:rPr lang="fr-FR" sz="2600" dirty="0">
                <a:solidFill>
                  <a:srgbClr val="0070C0"/>
                </a:solidFill>
                <a:latin typeface="Comic Sans MS" panose="030F0702030302020204" pitchFamily="66" charset="0"/>
              </a:rPr>
              <a:t>ou </a:t>
            </a:r>
            <a:r>
              <a:rPr lang="fr-FR" sz="2600" i="1" u="sng" dirty="0" err="1">
                <a:solidFill>
                  <a:srgbClr val="0070C0"/>
                </a:solidFill>
                <a:latin typeface="Comic Sans MS" panose="030F0702030302020204" pitchFamily="66" charset="0"/>
              </a:rPr>
              <a:t>actores</a:t>
            </a:r>
            <a:r>
              <a:rPr lang="fr-FR" sz="2600" dirty="0">
                <a:solidFill>
                  <a:srgbClr val="0070C0"/>
                </a:solidFill>
                <a:latin typeface="Comic Sans MS" panose="030F0702030302020204" pitchFamily="66" charset="0"/>
              </a:rPr>
              <a:t>, sont souvent des esclaves ou des affranchis. Si un citoyen romain veut être acteur, il est privé de ses droits civiques et politiques. On voyait le métier d’acteur d’une mauvaise manière, comparable à de la prostitution. Paradoxalement, les acteurs sont très appréciés et peuvent connaître la gloire. Parmi eux, le célèbre </a:t>
            </a:r>
            <a:r>
              <a:rPr lang="fr-FR" sz="2600" dirty="0" err="1">
                <a:solidFill>
                  <a:srgbClr val="0070C0"/>
                </a:solidFill>
                <a:latin typeface="Comic Sans MS" panose="030F0702030302020204" pitchFamily="66" charset="0"/>
              </a:rPr>
              <a:t>Roscius</a:t>
            </a:r>
            <a:r>
              <a:rPr lang="fr-FR" sz="2600" dirty="0">
                <a:solidFill>
                  <a:srgbClr val="0070C0"/>
                </a:solidFill>
                <a:latin typeface="Comic Sans MS" panose="030F0702030302020204" pitchFamily="66" charset="0"/>
              </a:rPr>
              <a:t>, fils d'affranchi qui dirige une grande école de théâtre où il formait à la danse, au chant et à la comédie de jeunes esclaves. Ils étaient acteurs professionnels, organisés en troupe.</a:t>
            </a:r>
            <a:endParaRPr lang="fr-FR" sz="2600" dirty="0"/>
          </a:p>
          <a:p>
            <a:endParaRPr lang="fr-FR" dirty="0"/>
          </a:p>
        </p:txBody>
      </p:sp>
      <p:sp>
        <p:nvSpPr>
          <p:cNvPr id="4" name="ZoneTexte 3">
            <a:extLst>
              <a:ext uri="{FF2B5EF4-FFF2-40B4-BE49-F238E27FC236}">
                <a16:creationId xmlns:a16="http://schemas.microsoft.com/office/drawing/2014/main" id="{7CC207F7-ACF5-47B6-972A-78B716F9C6FD}"/>
              </a:ext>
            </a:extLst>
          </p:cNvPr>
          <p:cNvSpPr txBox="1"/>
          <p:nvPr/>
        </p:nvSpPr>
        <p:spPr>
          <a:xfrm>
            <a:off x="166255" y="1911926"/>
            <a:ext cx="2881745" cy="461665"/>
          </a:xfrm>
          <a:prstGeom prst="rect">
            <a:avLst/>
          </a:prstGeom>
          <a:noFill/>
        </p:spPr>
        <p:txBody>
          <a:bodyPr wrap="square" rtlCol="0">
            <a:spAutoFit/>
          </a:bodyPr>
          <a:lstStyle/>
          <a:p>
            <a:r>
              <a:rPr lang="fr-FR" sz="2400" dirty="0">
                <a:effectLst>
                  <a:outerShdw blurRad="38100" dist="38100" dir="2700000" algn="tl">
                    <a:srgbClr val="000000">
                      <a:alpha val="43137"/>
                    </a:srgbClr>
                  </a:outerShdw>
                </a:effectLst>
              </a:rPr>
              <a:t>a. Les acteurs</a:t>
            </a:r>
          </a:p>
        </p:txBody>
      </p:sp>
    </p:spTree>
    <p:extLst>
      <p:ext uri="{BB962C8B-B14F-4D97-AF65-F5344CB8AC3E}">
        <p14:creationId xmlns:p14="http://schemas.microsoft.com/office/powerpoint/2010/main" val="2796105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47A5326-6804-4663-BD57-471AF58E9D6C}"/>
              </a:ext>
            </a:extLst>
          </p:cNvPr>
          <p:cNvSpPr>
            <a:spLocks noGrp="1"/>
          </p:cNvSpPr>
          <p:nvPr>
            <p:ph idx="1"/>
          </p:nvPr>
        </p:nvSpPr>
        <p:spPr>
          <a:xfrm>
            <a:off x="838200" y="1253331"/>
            <a:ext cx="10515600" cy="4351338"/>
          </a:xfrm>
        </p:spPr>
        <p:txBody>
          <a:bodyPr/>
          <a:lstStyle/>
          <a:p>
            <a:r>
              <a:rPr lang="fr-FR" dirty="0">
                <a:solidFill>
                  <a:srgbClr val="0070C0"/>
                </a:solidFill>
                <a:latin typeface="Comic Sans MS" panose="030F0702030302020204" pitchFamily="66" charset="0"/>
              </a:rPr>
              <a:t>Dans la comédie, les personnages qu'ils jouent sont très caricaturaux. Les acteurs s'entraînent dès le plus jeune âge à se spécialiser dans un type de personnage (masculin ou féminin) et à maintenir leur souffle et leur minceur (ils dansent beaucoup dans la comédie). L'acteur tragique, quant à lui, entraîne essentiellement sa voix car il doit beaucoup déclamer. Les acteurs utilisent des gestes codifiés (comme une chorégraphie). Par exemple, dans la comédie, le petit doigt dressé à hauteur des cheveux signifie "j'attends ta réponse". Un esclave qui cherche une ruse va se frapper la cuisse de la main droite et poser sa main gauche sur le front. </a:t>
            </a:r>
            <a:endParaRPr lang="fr-FR" dirty="0"/>
          </a:p>
        </p:txBody>
      </p:sp>
    </p:spTree>
    <p:extLst>
      <p:ext uri="{BB962C8B-B14F-4D97-AF65-F5344CB8AC3E}">
        <p14:creationId xmlns:p14="http://schemas.microsoft.com/office/powerpoint/2010/main" val="32501182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47A5326-6804-4663-BD57-471AF58E9D6C}"/>
              </a:ext>
            </a:extLst>
          </p:cNvPr>
          <p:cNvSpPr>
            <a:spLocks noGrp="1"/>
          </p:cNvSpPr>
          <p:nvPr>
            <p:ph idx="1"/>
          </p:nvPr>
        </p:nvSpPr>
        <p:spPr>
          <a:xfrm>
            <a:off x="838200" y="1123661"/>
            <a:ext cx="10515600" cy="4351338"/>
          </a:xfrm>
        </p:spPr>
        <p:txBody>
          <a:bodyPr>
            <a:normAutofit fontScale="77500" lnSpcReduction="20000"/>
          </a:bodyPr>
          <a:lstStyle/>
          <a:p>
            <a:r>
              <a:rPr lang="fr-FR" sz="3800" dirty="0">
                <a:solidFill>
                  <a:srgbClr val="0070C0"/>
                </a:solidFill>
                <a:latin typeface="Comic Sans MS" panose="030F0702030302020204" pitchFamily="66" charset="0"/>
              </a:rPr>
              <a:t>Il y a deux autres personnes importantes dans le processus théâtral tel qu'il se déroulait à Rome :</a:t>
            </a:r>
          </a:p>
          <a:p>
            <a:endParaRPr lang="fr-FR" sz="3800" b="1" i="1" dirty="0">
              <a:solidFill>
                <a:srgbClr val="0070C0"/>
              </a:solidFill>
              <a:latin typeface="Comic Sans MS" panose="030F0702030302020204" pitchFamily="66" charset="0"/>
            </a:endParaRPr>
          </a:p>
          <a:p>
            <a:pPr marL="0" indent="0">
              <a:buNone/>
            </a:pPr>
            <a:r>
              <a:rPr lang="fr-FR" sz="3800" dirty="0">
                <a:solidFill>
                  <a:srgbClr val="0070C0"/>
                </a:solidFill>
                <a:latin typeface="Comic Sans MS" panose="030F0702030302020204" pitchFamily="66" charset="0"/>
              </a:rPr>
              <a:t>-</a:t>
            </a:r>
            <a:r>
              <a:rPr lang="fr-FR" sz="3800" b="1" u="sng" dirty="0">
                <a:solidFill>
                  <a:srgbClr val="0070C0"/>
                </a:solidFill>
                <a:latin typeface="Comic Sans MS" panose="030F0702030302020204" pitchFamily="66" charset="0"/>
              </a:rPr>
              <a:t>Dominus </a:t>
            </a:r>
            <a:r>
              <a:rPr lang="fr-FR" sz="3800" b="1" u="sng" dirty="0" err="1">
                <a:solidFill>
                  <a:srgbClr val="0070C0"/>
                </a:solidFill>
                <a:latin typeface="Comic Sans MS" panose="030F0702030302020204" pitchFamily="66" charset="0"/>
              </a:rPr>
              <a:t>Gregis</a:t>
            </a:r>
            <a:r>
              <a:rPr lang="fr-FR" sz="3800" dirty="0">
                <a:solidFill>
                  <a:srgbClr val="0070C0"/>
                </a:solidFill>
                <a:latin typeface="Comic Sans MS" panose="030F0702030302020204" pitchFamily="66" charset="0"/>
              </a:rPr>
              <a:t> : acteur qui assure les relations entre le promoteur du spectacle, l'auteur de la pièce et sa troupe.</a:t>
            </a:r>
          </a:p>
          <a:p>
            <a:pPr marL="0" indent="0">
              <a:buNone/>
            </a:pPr>
            <a:endParaRPr lang="fr-FR" sz="3800" b="1" i="1" dirty="0">
              <a:solidFill>
                <a:srgbClr val="0070C0"/>
              </a:solidFill>
              <a:latin typeface="Comic Sans MS" panose="030F0702030302020204" pitchFamily="66" charset="0"/>
            </a:endParaRPr>
          </a:p>
          <a:p>
            <a:pPr marL="0" indent="0">
              <a:buNone/>
            </a:pPr>
            <a:r>
              <a:rPr lang="fr-FR" sz="3800" dirty="0">
                <a:solidFill>
                  <a:srgbClr val="0070C0"/>
                </a:solidFill>
                <a:latin typeface="Comic Sans MS" panose="030F0702030302020204" pitchFamily="66" charset="0"/>
              </a:rPr>
              <a:t>-</a:t>
            </a:r>
            <a:r>
              <a:rPr lang="fr-FR" sz="3800" b="1" u="sng" dirty="0" err="1">
                <a:solidFill>
                  <a:srgbClr val="0070C0"/>
                </a:solidFill>
                <a:latin typeface="Comic Sans MS" panose="030F0702030302020204" pitchFamily="66" charset="0"/>
              </a:rPr>
              <a:t>Scriba</a:t>
            </a:r>
            <a:r>
              <a:rPr lang="fr-FR" sz="3800" dirty="0">
                <a:solidFill>
                  <a:srgbClr val="0070C0"/>
                </a:solidFill>
                <a:latin typeface="Comic Sans MS" panose="030F0702030302020204" pitchFamily="66" charset="0"/>
              </a:rPr>
              <a:t> : auteur et chef de la troupe.</a:t>
            </a:r>
          </a:p>
          <a:p>
            <a:endParaRPr lang="fr-FR" sz="3800" dirty="0">
              <a:solidFill>
                <a:srgbClr val="0070C0"/>
              </a:solidFill>
              <a:latin typeface="Comic Sans MS" panose="030F0702030302020204" pitchFamily="66" charset="0"/>
            </a:endParaRPr>
          </a:p>
          <a:p>
            <a:r>
              <a:rPr lang="fr-FR" sz="3800" dirty="0">
                <a:solidFill>
                  <a:srgbClr val="0070C0"/>
                </a:solidFill>
                <a:latin typeface="Comic Sans MS" panose="030F0702030302020204" pitchFamily="66" charset="0"/>
              </a:rPr>
              <a:t>En outre, les rôles féminins sont joués par des hommes, sauf pour les mimes, car il n’y a pas d’actrices.</a:t>
            </a:r>
          </a:p>
          <a:p>
            <a:endParaRPr lang="fr-FR" dirty="0"/>
          </a:p>
        </p:txBody>
      </p:sp>
    </p:spTree>
    <p:extLst>
      <p:ext uri="{BB962C8B-B14F-4D97-AF65-F5344CB8AC3E}">
        <p14:creationId xmlns:p14="http://schemas.microsoft.com/office/powerpoint/2010/main" val="1728289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additive="base">
                                        <p:cTn id="2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 calcmode="lin" valueType="num">
                                      <p:cBhvr>
                                        <p:cTn id="2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1162</Words>
  <Application>Microsoft Office PowerPoint</Application>
  <PresentationFormat>Grand écran</PresentationFormat>
  <Paragraphs>86</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20</vt:i4>
      </vt:variant>
    </vt:vector>
  </HeadingPairs>
  <TitlesOfParts>
    <vt:vector size="26" baseType="lpstr">
      <vt:lpstr>Arial</vt:lpstr>
      <vt:lpstr>Arial Black</vt:lpstr>
      <vt:lpstr>Calibri</vt:lpstr>
      <vt:lpstr>Calibri Light</vt:lpstr>
      <vt:lpstr>Comic Sans MS</vt:lpstr>
      <vt:lpstr>Thème Office</vt:lpstr>
      <vt:lpstr>Présentation PowerPoint</vt:lpstr>
      <vt:lpstr>Présentation PowerPoint</vt:lpstr>
      <vt:lpstr>I/ Les origines du Théâtre</vt:lpstr>
      <vt:lpstr>Présentation PowerPoint</vt:lpstr>
      <vt:lpstr>Présentation PowerPoint</vt:lpstr>
      <vt:lpstr>II/ L’importance du Théâtre dans la vie des romains</vt:lpstr>
      <vt:lpstr>                III/ Les artistes et accessoires  1) Les artistes</vt:lpstr>
      <vt:lpstr>Présentation PowerPoint</vt:lpstr>
      <vt:lpstr>Présentation PowerPoint</vt:lpstr>
      <vt:lpstr>1) Les artistes</vt:lpstr>
      <vt:lpstr>Présentation PowerPoint</vt:lpstr>
      <vt:lpstr>Présentation PowerPoint</vt:lpstr>
      <vt:lpstr>3) Les accessoires</vt:lpstr>
      <vt:lpstr>Cette machine permet de faire descendre du ciel des dieux et héros qui amèneront une fin heureuse à la pièce (c’est le procédé du deus ex machina). </vt:lpstr>
      <vt:lpstr>IV/ L’organisation</vt:lpstr>
      <vt:lpstr>Présentation PowerPoint</vt:lpstr>
      <vt:lpstr>Présentation PowerPoint</vt:lpstr>
      <vt:lpstr>V/ Les lieux de représentation</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 </dc:creator>
  <cp:lastModifiedBy> </cp:lastModifiedBy>
  <cp:revision>6</cp:revision>
  <dcterms:created xsi:type="dcterms:W3CDTF">2020-03-31T14:29:21Z</dcterms:created>
  <dcterms:modified xsi:type="dcterms:W3CDTF">2020-03-31T15:15:19Z</dcterms:modified>
</cp:coreProperties>
</file>