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9" autoAdjust="0"/>
    <p:restoredTop sz="94679"/>
  </p:normalViewPr>
  <p:slideViewPr>
    <p:cSldViewPr snapToGrid="0" snapToObjects="1">
      <p:cViewPr varScale="1">
        <p:scale>
          <a:sx n="79" d="100"/>
          <a:sy n="79" d="100"/>
        </p:scale>
        <p:origin x="114"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09E81-77A6-664F-B12C-ABEFD264E9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BCD1340-738E-5342-9E43-2723EB66C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32F59B-3ECB-A24B-AB07-C563AFC661B5}"/>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5" name="Espace réservé du pied de page 4">
            <a:extLst>
              <a:ext uri="{FF2B5EF4-FFF2-40B4-BE49-F238E27FC236}">
                <a16:creationId xmlns:a16="http://schemas.microsoft.com/office/drawing/2014/main" id="{A1CBD6D8-6AD9-CE4F-B1D2-D7B8940247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32B4D3-9E20-9841-A0FA-69897A488DFA}"/>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187162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38A3CC-E43E-6348-AAC7-7BC629FC20F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EEAA204-5621-7948-B9CA-02CFB8C7DD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A7EC6D-85F3-5E41-9E76-ABB251EDFDEA}"/>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5" name="Espace réservé du pied de page 4">
            <a:extLst>
              <a:ext uri="{FF2B5EF4-FFF2-40B4-BE49-F238E27FC236}">
                <a16:creationId xmlns:a16="http://schemas.microsoft.com/office/drawing/2014/main" id="{0C8FB014-E0A8-464F-A38C-37EAC3A3D7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D53674-D2E2-E74F-9F71-F173EC96E34B}"/>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25518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32A01B-023D-3F4C-886D-F40CCAF690E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299052F-DA24-3140-8389-3CA70CD70AD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457B1C-18C7-9F4F-B258-1E216105D13A}"/>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5" name="Espace réservé du pied de page 4">
            <a:extLst>
              <a:ext uri="{FF2B5EF4-FFF2-40B4-BE49-F238E27FC236}">
                <a16:creationId xmlns:a16="http://schemas.microsoft.com/office/drawing/2014/main" id="{1778DB0D-1BDD-474F-81CA-8DE4267504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BBA980-B99E-FD47-9C7E-7933CE9816AC}"/>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344866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8F0CBE-EE51-4849-8FBF-6BBC8A187C2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5BA6D73-BE07-3348-81B2-95179BCF860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D30586-1081-2341-BF09-375486087F7A}"/>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5" name="Espace réservé du pied de page 4">
            <a:extLst>
              <a:ext uri="{FF2B5EF4-FFF2-40B4-BE49-F238E27FC236}">
                <a16:creationId xmlns:a16="http://schemas.microsoft.com/office/drawing/2014/main" id="{AF758817-5A78-6244-9ABC-49317BF35B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A1B11C-8FCB-8F43-A984-2CC9FAC02F0A}"/>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302595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5D1A2B-88D6-AE49-990A-D6F1D66A5D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E3B4EBF-528B-2340-82EA-D60C538925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CB51A0F-09EA-7B4F-9FFC-87E75192DEF7}"/>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5" name="Espace réservé du pied de page 4">
            <a:extLst>
              <a:ext uri="{FF2B5EF4-FFF2-40B4-BE49-F238E27FC236}">
                <a16:creationId xmlns:a16="http://schemas.microsoft.com/office/drawing/2014/main" id="{E72DD6AF-D679-054D-A548-23ACE7BBA6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9A40E1-67CD-8843-8E15-934ACDBE9300}"/>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217237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23FE09-7A76-2F43-876B-9A858957DCE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9D554F-F213-F144-9ECC-86156A362A4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82DB5B-6350-D749-B35F-489B6546BE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574A618-671B-994D-9699-C38D0B8DB89D}"/>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6" name="Espace réservé du pied de page 5">
            <a:extLst>
              <a:ext uri="{FF2B5EF4-FFF2-40B4-BE49-F238E27FC236}">
                <a16:creationId xmlns:a16="http://schemas.microsoft.com/office/drawing/2014/main" id="{A875FE6C-454F-5948-9510-5C9970F622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EFC631-804B-4546-97A7-0B56265FC330}"/>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269260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EBE4B-CAE9-F44F-9BCE-530BEC6482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22C4A0-A968-F846-9C4D-DE70FA9A0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8A05C3-6071-EB45-B74D-01384B9CE7D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BDA7F27-B48A-1A42-A552-E0A3A4508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BCEF649-0087-614B-AFE5-70635434884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A6B87A-0175-4D44-A55D-813F7682CA05}"/>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8" name="Espace réservé du pied de page 7">
            <a:extLst>
              <a:ext uri="{FF2B5EF4-FFF2-40B4-BE49-F238E27FC236}">
                <a16:creationId xmlns:a16="http://schemas.microsoft.com/office/drawing/2014/main" id="{96090AEA-6569-B641-8F87-A17F46FCAA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637E327-23F9-ED4B-BCC3-B2D8D29D1501}"/>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372913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58B583-86FD-794E-82D6-7888A66061C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986D79-4224-944F-BCBF-26A452D0ED56}"/>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4" name="Espace réservé du pied de page 3">
            <a:extLst>
              <a:ext uri="{FF2B5EF4-FFF2-40B4-BE49-F238E27FC236}">
                <a16:creationId xmlns:a16="http://schemas.microsoft.com/office/drawing/2014/main" id="{0A06B3E8-4213-8047-BE47-402C030113E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A4BDFCE-7F6E-C840-8ACC-8BA03F882068}"/>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97204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17A8E3-2C1A-6A46-9B79-808A1D49A778}"/>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3" name="Espace réservé du pied de page 2">
            <a:extLst>
              <a:ext uri="{FF2B5EF4-FFF2-40B4-BE49-F238E27FC236}">
                <a16:creationId xmlns:a16="http://schemas.microsoft.com/office/drawing/2014/main" id="{76A431A8-7372-6E4B-A09C-F0B8AE10091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4FA493C-0D37-EF40-ADFD-EF6672D9924B}"/>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420692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49726-E323-054F-861D-AB3333DFB5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6D0C845-1F40-0542-9E9C-7E7C7F7AF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F1E3EAE-1EE0-8249-9FAB-CE6374D19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B896B6-C14E-AE4B-96CF-51AF850C2A25}"/>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6" name="Espace réservé du pied de page 5">
            <a:extLst>
              <a:ext uri="{FF2B5EF4-FFF2-40B4-BE49-F238E27FC236}">
                <a16:creationId xmlns:a16="http://schemas.microsoft.com/office/drawing/2014/main" id="{938C88E1-AAD3-294F-94B8-61717972756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C4F53E-6BDC-0844-9765-BF26A92D69A7}"/>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222357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A7E55F-67FB-FD43-8C8E-3DD4DCECED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1837433-90C1-184D-BB09-859B11487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C5E3FE6-1088-A649-9EF8-1F9014B69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E6D5A5-01A3-4C4F-9555-ECBFA93B39A8}"/>
              </a:ext>
            </a:extLst>
          </p:cNvPr>
          <p:cNvSpPr>
            <a:spLocks noGrp="1"/>
          </p:cNvSpPr>
          <p:nvPr>
            <p:ph type="dt" sz="half" idx="10"/>
          </p:nvPr>
        </p:nvSpPr>
        <p:spPr/>
        <p:txBody>
          <a:bodyPr/>
          <a:lstStyle/>
          <a:p>
            <a:fld id="{733CEF41-EE70-CE4E-A720-6DAD0A861915}" type="datetimeFigureOut">
              <a:rPr lang="fr-FR" smtClean="0"/>
              <a:t>29/03/2020</a:t>
            </a:fld>
            <a:endParaRPr lang="fr-FR"/>
          </a:p>
        </p:txBody>
      </p:sp>
      <p:sp>
        <p:nvSpPr>
          <p:cNvPr id="6" name="Espace réservé du pied de page 5">
            <a:extLst>
              <a:ext uri="{FF2B5EF4-FFF2-40B4-BE49-F238E27FC236}">
                <a16:creationId xmlns:a16="http://schemas.microsoft.com/office/drawing/2014/main" id="{6D1B4854-0F3D-3048-9F51-AA87AD8FC8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097BDB-B766-FB4D-BB1E-95D5D99F0917}"/>
              </a:ext>
            </a:extLst>
          </p:cNvPr>
          <p:cNvSpPr>
            <a:spLocks noGrp="1"/>
          </p:cNvSpPr>
          <p:nvPr>
            <p:ph type="sldNum" sz="quarter" idx="12"/>
          </p:nvPr>
        </p:nvSpPr>
        <p:spPr/>
        <p:txBody>
          <a:bodyPr/>
          <a:lstStyle/>
          <a:p>
            <a:fld id="{AB0DC5C3-76E5-774F-8969-E986B9047DDC}" type="slidenum">
              <a:rPr lang="fr-FR" smtClean="0"/>
              <a:t>‹N°›</a:t>
            </a:fld>
            <a:endParaRPr lang="fr-FR"/>
          </a:p>
        </p:txBody>
      </p:sp>
    </p:spTree>
    <p:extLst>
      <p:ext uri="{BB962C8B-B14F-4D97-AF65-F5344CB8AC3E}">
        <p14:creationId xmlns:p14="http://schemas.microsoft.com/office/powerpoint/2010/main" val="368095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0E0395C-FA69-2F42-94D0-3C7BF0FDB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E768E28-D6D9-3142-8395-C606EFBCD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0A8054-DFDA-5D46-AC34-4D7C25C56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CEF41-EE70-CE4E-A720-6DAD0A861915}" type="datetimeFigureOut">
              <a:rPr lang="fr-FR" smtClean="0"/>
              <a:t>29/03/2020</a:t>
            </a:fld>
            <a:endParaRPr lang="fr-FR"/>
          </a:p>
        </p:txBody>
      </p:sp>
      <p:sp>
        <p:nvSpPr>
          <p:cNvPr id="5" name="Espace réservé du pied de page 4">
            <a:extLst>
              <a:ext uri="{FF2B5EF4-FFF2-40B4-BE49-F238E27FC236}">
                <a16:creationId xmlns:a16="http://schemas.microsoft.com/office/drawing/2014/main" id="{44382D59-41CC-7F4F-A511-B0DDB322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6240E6-E038-354D-966E-186E82292B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DC5C3-76E5-774F-8969-E986B9047DDC}" type="slidenum">
              <a:rPr lang="fr-FR" smtClean="0"/>
              <a:t>‹N°›</a:t>
            </a:fld>
            <a:endParaRPr lang="fr-FR"/>
          </a:p>
        </p:txBody>
      </p:sp>
    </p:spTree>
    <p:extLst>
      <p:ext uri="{BB962C8B-B14F-4D97-AF65-F5344CB8AC3E}">
        <p14:creationId xmlns:p14="http://schemas.microsoft.com/office/powerpoint/2010/main" val="239363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94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29A5B4-F257-3446-BC65-0BDEFC9E3953}"/>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a:solidFill>
                  <a:srgbClr val="FFFFFF"/>
                </a:solidFill>
                <a:latin typeface="+mj-lt"/>
                <a:ea typeface="+mj-ea"/>
                <a:cs typeface="+mj-cs"/>
              </a:rPr>
              <a:t>Le théâtre à Rome</a:t>
            </a:r>
            <a:br>
              <a:rPr lang="en-US" sz="2600" kern="1200">
                <a:solidFill>
                  <a:srgbClr val="FFFFFF"/>
                </a:solidFill>
                <a:latin typeface="+mj-lt"/>
                <a:ea typeface="+mj-ea"/>
                <a:cs typeface="+mj-cs"/>
              </a:rPr>
            </a:br>
            <a:endParaRPr lang="en-US" sz="2600" kern="1200">
              <a:solidFill>
                <a:srgbClr val="FFFFFF"/>
              </a:solidFill>
              <a:latin typeface="+mj-lt"/>
              <a:ea typeface="+mj-ea"/>
              <a:cs typeface="+mj-cs"/>
            </a:endParaRPr>
          </a:p>
        </p:txBody>
      </p:sp>
      <p:pic>
        <p:nvPicPr>
          <p:cNvPr id="4" name="Image 3">
            <a:extLst>
              <a:ext uri="{FF2B5EF4-FFF2-40B4-BE49-F238E27FC236}">
                <a16:creationId xmlns:a16="http://schemas.microsoft.com/office/drawing/2014/main" id="{A58E049C-DD5A-E64B-9ABA-E6781661C206}"/>
              </a:ext>
            </a:extLst>
          </p:cNvPr>
          <p:cNvPicPr>
            <a:picLocks noChangeAspect="1"/>
          </p:cNvPicPr>
          <p:nvPr/>
        </p:nvPicPr>
        <p:blipFill>
          <a:blip r:embed="rId2"/>
          <a:stretch>
            <a:fillRect/>
          </a:stretch>
        </p:blipFill>
        <p:spPr>
          <a:xfrm>
            <a:off x="4038600" y="1087262"/>
            <a:ext cx="7188199" cy="4680086"/>
          </a:xfrm>
          <a:prstGeom prst="rect">
            <a:avLst/>
          </a:prstGeom>
        </p:spPr>
      </p:pic>
    </p:spTree>
    <p:extLst>
      <p:ext uri="{BB962C8B-B14F-4D97-AF65-F5344CB8AC3E}">
        <p14:creationId xmlns:p14="http://schemas.microsoft.com/office/powerpoint/2010/main" val="85058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6AA3E9-9F3D-BC43-A65E-CB047709A5FA}"/>
              </a:ext>
            </a:extLst>
          </p:cNvPr>
          <p:cNvSpPr>
            <a:spLocks noGrp="1"/>
          </p:cNvSpPr>
          <p:nvPr>
            <p:ph idx="1"/>
          </p:nvPr>
        </p:nvSpPr>
        <p:spPr>
          <a:xfrm>
            <a:off x="966788" y="1253331"/>
            <a:ext cx="10515600" cy="4351338"/>
          </a:xfrm>
        </p:spPr>
        <p:txBody>
          <a:bodyPr>
            <a:normAutofit fontScale="92500" lnSpcReduction="10000"/>
          </a:bodyPr>
          <a:lstStyle/>
          <a:p>
            <a:r>
              <a:rPr lang="fr-FR" dirty="0"/>
              <a:t>À l'origine, les théâtres romains étaient construits en bois et seuls les spectateurs des premiers rangs pouvaient s'asseoir. L’utilisation du bois se justifiait par le caractère provisoire du bâtiment : le Sénat Romain, estimant que les spectacles détournaient la population de son devoir religieux, s’opposait en effet à des constructions en pierre.</a:t>
            </a:r>
          </a:p>
          <a:p>
            <a:r>
              <a:rPr lang="fr-FR" dirty="0"/>
              <a:t>Après 55 av J-C, date à laquelle le théâtre en pierre de Pompée fut édifié, les constructions provisoires laissèrent place aux théâtres permanents. Une quantité de théâtres sont ensuite bâtis dans tout le monde romain, principalement dans les grandes villes d'Italie, de Gaule, d'Afrique, d’Hispanie, de Germanie et du Proche-Orient. Certains d'entre eux sont remarquablement conservés, comme celui de Leptis Magna en Libye, d'Orange (Vaucluse) en France ou d'</a:t>
            </a:r>
            <a:r>
              <a:rPr lang="fr-FR" dirty="0" err="1"/>
              <a:t>Aspendos</a:t>
            </a:r>
            <a:r>
              <a:rPr lang="fr-FR" dirty="0"/>
              <a:t> en Turquie.</a:t>
            </a:r>
          </a:p>
          <a:p>
            <a:endParaRPr lang="fr-FR" dirty="0"/>
          </a:p>
        </p:txBody>
      </p:sp>
    </p:spTree>
    <p:extLst>
      <p:ext uri="{BB962C8B-B14F-4D97-AF65-F5344CB8AC3E}">
        <p14:creationId xmlns:p14="http://schemas.microsoft.com/office/powerpoint/2010/main" val="891766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43435CA7-F4C2-D041-A195-BF404E325C87}"/>
              </a:ext>
            </a:extLst>
          </p:cNvPr>
          <p:cNvSpPr>
            <a:spLocks noGrp="1"/>
          </p:cNvSpPr>
          <p:nvPr>
            <p:ph type="title"/>
          </p:nvPr>
        </p:nvSpPr>
        <p:spPr>
          <a:xfrm>
            <a:off x="841248" y="365124"/>
            <a:ext cx="4929556" cy="2057400"/>
          </a:xfrm>
        </p:spPr>
        <p:txBody>
          <a:bodyPr anchor="b">
            <a:normAutofit/>
          </a:bodyPr>
          <a:lstStyle/>
          <a:p>
            <a:r>
              <a:rPr lang="fr-FR" sz="3700" dirty="0"/>
              <a:t>Il existait deux types de lieux de représentation :</a:t>
            </a:r>
            <a:br>
              <a:rPr lang="fr-FR" sz="3700" dirty="0"/>
            </a:br>
            <a:endParaRPr lang="fr-FR" sz="3700" dirty="0"/>
          </a:p>
        </p:txBody>
      </p:sp>
      <p:sp>
        <p:nvSpPr>
          <p:cNvPr id="3" name="Espace réservé du contenu 2">
            <a:extLst>
              <a:ext uri="{FF2B5EF4-FFF2-40B4-BE49-F238E27FC236}">
                <a16:creationId xmlns:a16="http://schemas.microsoft.com/office/drawing/2014/main" id="{32F3D39B-2269-C747-A72B-FF1FDEFC37A4}"/>
              </a:ext>
            </a:extLst>
          </p:cNvPr>
          <p:cNvSpPr>
            <a:spLocks noGrp="1"/>
          </p:cNvSpPr>
          <p:nvPr>
            <p:ph idx="1"/>
          </p:nvPr>
        </p:nvSpPr>
        <p:spPr>
          <a:xfrm>
            <a:off x="841248" y="2624962"/>
            <a:ext cx="4929556" cy="3538094"/>
          </a:xfrm>
        </p:spPr>
        <p:txBody>
          <a:bodyPr>
            <a:normAutofit/>
          </a:bodyPr>
          <a:lstStyle/>
          <a:p>
            <a:r>
              <a:rPr lang="fr-FR" sz="1700" dirty="0"/>
              <a:t>Le théâtre proprement dit, destiné aux représentations dramatiques et comiques et aux pantomimes.</a:t>
            </a:r>
          </a:p>
          <a:p>
            <a:endParaRPr lang="fr-FR" sz="1700" dirty="0"/>
          </a:p>
          <a:p>
            <a:endParaRPr lang="fr-FR" sz="1700" dirty="0"/>
          </a:p>
          <a:p>
            <a:endParaRPr lang="fr-FR" sz="1700" dirty="0"/>
          </a:p>
          <a:p>
            <a:endParaRPr lang="fr-FR" sz="1700" dirty="0"/>
          </a:p>
          <a:p>
            <a:r>
              <a:rPr lang="fr-FR" sz="1700" dirty="0"/>
              <a:t>L’odéon, plus petit et conçu pour les spectacles lyriques et la lecture de textes poétiques avec accompagnement musical selon la tradition grecque, l'entrée y était payante.</a:t>
            </a:r>
          </a:p>
          <a:p>
            <a:endParaRPr lang="fr-FR" sz="1700" dirty="0"/>
          </a:p>
        </p:txBody>
      </p:sp>
      <p:cxnSp>
        <p:nvCxnSpPr>
          <p:cNvPr id="19" name="Straight Connector 18">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19763"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F83B6428-93C3-A94C-9AAE-BD417BACD693}"/>
              </a:ext>
            </a:extLst>
          </p:cNvPr>
          <p:cNvPicPr>
            <a:picLocks noChangeAspect="1"/>
          </p:cNvPicPr>
          <p:nvPr/>
        </p:nvPicPr>
        <p:blipFill rotWithShape="1">
          <a:blip r:embed="rId2"/>
          <a:srcRect l="4801" r="12486" b="1"/>
          <a:stretch/>
        </p:blipFill>
        <p:spPr>
          <a:xfrm>
            <a:off x="6818278" y="343454"/>
            <a:ext cx="4853685" cy="2934000"/>
          </a:xfrm>
          <a:prstGeom prst="rect">
            <a:avLst/>
          </a:prstGeom>
        </p:spPr>
      </p:pic>
      <p:pic>
        <p:nvPicPr>
          <p:cNvPr id="4" name="Image 3">
            <a:extLst>
              <a:ext uri="{FF2B5EF4-FFF2-40B4-BE49-F238E27FC236}">
                <a16:creationId xmlns:a16="http://schemas.microsoft.com/office/drawing/2014/main" id="{293E007A-A039-B24D-AEB6-66E476DD7102}"/>
              </a:ext>
            </a:extLst>
          </p:cNvPr>
          <p:cNvPicPr>
            <a:picLocks noChangeAspect="1"/>
          </p:cNvPicPr>
          <p:nvPr/>
        </p:nvPicPr>
        <p:blipFill rotWithShape="1">
          <a:blip r:embed="rId3"/>
          <a:srcRect t="876" r="3" b="16562"/>
          <a:stretch/>
        </p:blipFill>
        <p:spPr>
          <a:xfrm>
            <a:off x="6818278" y="3597883"/>
            <a:ext cx="4853685" cy="2936699"/>
          </a:xfrm>
          <a:prstGeom prst="rect">
            <a:avLst/>
          </a:prstGeom>
        </p:spPr>
      </p:pic>
    </p:spTree>
    <p:extLst>
      <p:ext uri="{BB962C8B-B14F-4D97-AF65-F5344CB8AC3E}">
        <p14:creationId xmlns:p14="http://schemas.microsoft.com/office/powerpoint/2010/main" val="19013313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6D5565-B102-5848-B1ED-0749C293AB91}"/>
              </a:ext>
            </a:extLst>
          </p:cNvPr>
          <p:cNvSpPr>
            <a:spLocks noGrp="1"/>
          </p:cNvSpPr>
          <p:nvPr>
            <p:ph type="title"/>
          </p:nvPr>
        </p:nvSpPr>
        <p:spPr/>
        <p:txBody>
          <a:bodyPr/>
          <a:lstStyle/>
          <a:p>
            <a:r>
              <a:rPr lang="fr-FR" dirty="0"/>
              <a:t>Organisation : </a:t>
            </a:r>
          </a:p>
        </p:txBody>
      </p:sp>
      <p:sp>
        <p:nvSpPr>
          <p:cNvPr id="3" name="Espace réservé du contenu 2">
            <a:extLst>
              <a:ext uri="{FF2B5EF4-FFF2-40B4-BE49-F238E27FC236}">
                <a16:creationId xmlns:a16="http://schemas.microsoft.com/office/drawing/2014/main" id="{8C44F5B6-B249-3248-956E-32D564BE967F}"/>
              </a:ext>
            </a:extLst>
          </p:cNvPr>
          <p:cNvSpPr>
            <a:spLocks noGrp="1"/>
          </p:cNvSpPr>
          <p:nvPr>
            <p:ph idx="1"/>
          </p:nvPr>
        </p:nvSpPr>
        <p:spPr>
          <a:xfrm>
            <a:off x="751703" y="1529064"/>
            <a:ext cx="10515600" cy="4351338"/>
          </a:xfrm>
        </p:spPr>
        <p:txBody>
          <a:bodyPr>
            <a:normAutofit fontScale="77500" lnSpcReduction="20000"/>
          </a:bodyPr>
          <a:lstStyle/>
          <a:p>
            <a:r>
              <a:rPr lang="fr-FR" dirty="0"/>
              <a:t>Après des débuts discrets, le théâtre se développe progressivement. Les représentations théâtrales figureront néanmoins dans la plupart des jeux à Rome et en province. Jusqu'à l'empire il était déshonorant de se produire dans des spectacles. Les acteurs étaient réputés infâmes et souvent privés du droit de cité romaine. Certains empereurs firent tourner l'opinion et certains mirent leur gloire à descendre dans l'arène ou à participer à certains spectacles.</a:t>
            </a:r>
          </a:p>
          <a:p>
            <a:r>
              <a:rPr lang="fr-FR" dirty="0"/>
              <a:t>Ces spectacles n'ont lieu qu'à l'occasion de solennités religieuses. Ils occupent souvent la journée entière et beaucoup commencent au petit matin, mais peuvent avoir aussi pour cadre la dédicace d'un temple, un triomphe (retour triomphal à la suite d'une grande victoire militaire) ou les funérailles d'un grand personnage.</a:t>
            </a:r>
            <a:br>
              <a:rPr lang="fr-FR" dirty="0"/>
            </a:br>
            <a:r>
              <a:rPr lang="fr-FR" dirty="0"/>
              <a:t>A Rome comme à Athènes, le théâtre a un caractère religieux. Les représentations font partie du culte rendu à Bacchus, dieu de l'ivresse et de l'inspiration artistique, ainsi qu'à d'autres divinités qui lui sont associées.</a:t>
            </a:r>
          </a:p>
          <a:p>
            <a:r>
              <a:rPr lang="fr-FR" dirty="0"/>
              <a:t>Pour y assister les spectateurs ne paient pas de droit d'entrée. L'Etat subventionne un magistrat (édile) et prend les dépenses à sa charge. Le </a:t>
            </a:r>
            <a:r>
              <a:rPr lang="fr-FR" dirty="0" err="1"/>
              <a:t>Dator</a:t>
            </a:r>
            <a:r>
              <a:rPr lang="fr-FR" dirty="0"/>
              <a:t> </a:t>
            </a:r>
            <a:r>
              <a:rPr lang="fr-FR" dirty="0" err="1"/>
              <a:t>ludi</a:t>
            </a:r>
            <a:r>
              <a:rPr lang="fr-FR" dirty="0"/>
              <a:t> (magistrat qui préside les jeux), assisté d'un </a:t>
            </a:r>
            <a:r>
              <a:rPr lang="fr-FR" dirty="0" err="1"/>
              <a:t>curator</a:t>
            </a:r>
            <a:r>
              <a:rPr lang="fr-FR" dirty="0"/>
              <a:t> </a:t>
            </a:r>
            <a:r>
              <a:rPr lang="fr-FR" dirty="0" err="1"/>
              <a:t>ludorum</a:t>
            </a:r>
            <a:r>
              <a:rPr lang="fr-FR" dirty="0"/>
              <a:t>, engage un chef de troupe (</a:t>
            </a:r>
            <a:r>
              <a:rPr lang="fr-FR" dirty="0" err="1"/>
              <a:t>dominus</a:t>
            </a:r>
            <a:r>
              <a:rPr lang="fr-FR" dirty="0"/>
              <a:t> </a:t>
            </a:r>
            <a:r>
              <a:rPr lang="fr-FR" dirty="0" err="1"/>
              <a:t>gregis</a:t>
            </a:r>
            <a:r>
              <a:rPr lang="fr-FR" dirty="0"/>
              <a:t>). Celui-ci achète à un auteur une pièce (souvent pour un prix très modique).</a:t>
            </a:r>
          </a:p>
          <a:p>
            <a:endParaRPr lang="fr-FR" dirty="0"/>
          </a:p>
        </p:txBody>
      </p:sp>
    </p:spTree>
    <p:extLst>
      <p:ext uri="{BB962C8B-B14F-4D97-AF65-F5344CB8AC3E}">
        <p14:creationId xmlns:p14="http://schemas.microsoft.com/office/powerpoint/2010/main" val="139491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EBBE9-0A5D-41F5-9D73-9B2033FD9EFD}"/>
              </a:ext>
            </a:extLst>
          </p:cNvPr>
          <p:cNvSpPr>
            <a:spLocks noGrp="1"/>
          </p:cNvSpPr>
          <p:nvPr>
            <p:ph type="ctrTitle"/>
          </p:nvPr>
        </p:nvSpPr>
        <p:spPr/>
        <p:txBody>
          <a:bodyPr/>
          <a:lstStyle/>
          <a:p>
            <a:r>
              <a:rPr lang="fr-FR" dirty="0"/>
              <a:t>FIN</a:t>
            </a:r>
          </a:p>
        </p:txBody>
      </p:sp>
      <p:sp>
        <p:nvSpPr>
          <p:cNvPr id="3" name="Sous-titre 2">
            <a:extLst>
              <a:ext uri="{FF2B5EF4-FFF2-40B4-BE49-F238E27FC236}">
                <a16:creationId xmlns:a16="http://schemas.microsoft.com/office/drawing/2014/main" id="{F7A1AA74-F65B-4933-8426-4CD7D7776B20}"/>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8580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24DBE-26ED-E840-8FF8-9B344DD20501}"/>
              </a:ext>
            </a:extLst>
          </p:cNvPr>
          <p:cNvSpPr>
            <a:spLocks noGrp="1"/>
          </p:cNvSpPr>
          <p:nvPr>
            <p:ph type="title"/>
          </p:nvPr>
        </p:nvSpPr>
        <p:spPr>
          <a:xfrm>
            <a:off x="7518918" y="3179405"/>
            <a:ext cx="4668257" cy="1325563"/>
          </a:xfrm>
        </p:spPr>
        <p:txBody>
          <a:bodyPr vert="horz" lIns="91440" tIns="45720" rIns="91440" bIns="45720" rtlCol="0">
            <a:normAutofit/>
          </a:bodyPr>
          <a:lstStyle/>
          <a:p>
            <a:r>
              <a:rPr lang="en-US" dirty="0"/>
              <a:t>Les auteurs </a:t>
            </a:r>
            <a:br>
              <a:rPr lang="en-US" dirty="0"/>
            </a:br>
            <a:endParaRPr lang="en-US" dirty="0"/>
          </a:p>
        </p:txBody>
      </p:sp>
      <p:sp>
        <p:nvSpPr>
          <p:cNvPr id="41" name="Freeform: Shape 3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3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3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Espace réservé du contenu 3">
            <a:extLst>
              <a:ext uri="{FF2B5EF4-FFF2-40B4-BE49-F238E27FC236}">
                <a16:creationId xmlns:a16="http://schemas.microsoft.com/office/drawing/2014/main" id="{513CFD56-9061-A143-8EBF-75692F32221A}"/>
              </a:ext>
            </a:extLst>
          </p:cNvPr>
          <p:cNvPicPr>
            <a:picLocks/>
          </p:cNvPicPr>
          <p:nvPr/>
        </p:nvPicPr>
        <p:blipFill rotWithShape="1">
          <a:blip r:embed="rId2">
            <a:extLst>
              <a:ext uri="{28A0092B-C50C-407E-A947-70E740481C1C}">
                <a14:useLocalDpi xmlns:a14="http://schemas.microsoft.com/office/drawing/2010/main" val="0"/>
              </a:ext>
            </a:extLst>
          </a:blip>
          <a:srcRect t="4072" r="2" b="23581"/>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Image 4">
            <a:extLst>
              <a:ext uri="{FF2B5EF4-FFF2-40B4-BE49-F238E27FC236}">
                <a16:creationId xmlns:a16="http://schemas.microsoft.com/office/drawing/2014/main" id="{AAC28BF6-2DA4-AA47-AE7C-84F91D4A9B3C}"/>
              </a:ext>
            </a:extLst>
          </p:cNvPr>
          <p:cNvPicPr/>
          <p:nvPr/>
        </p:nvPicPr>
        <p:blipFill rotWithShape="1">
          <a:blip r:embed="rId3">
            <a:extLst>
              <a:ext uri="{28A0092B-C50C-407E-A947-70E740481C1C}">
                <a14:useLocalDpi xmlns:a14="http://schemas.microsoft.com/office/drawing/2010/main" val="0"/>
              </a:ext>
            </a:extLst>
          </a:blip>
          <a:srcRect t="7367" r="1" b="7369"/>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6" name="Image 5">
            <a:extLst>
              <a:ext uri="{FF2B5EF4-FFF2-40B4-BE49-F238E27FC236}">
                <a16:creationId xmlns:a16="http://schemas.microsoft.com/office/drawing/2014/main" id="{F66ABD93-28E6-0749-9B77-7CC589AD1030}"/>
              </a:ext>
            </a:extLst>
          </p:cNvPr>
          <p:cNvPicPr/>
          <p:nvPr/>
        </p:nvPicPr>
        <p:blipFill rotWithShape="1">
          <a:blip r:embed="rId4">
            <a:extLst>
              <a:ext uri="{28A0092B-C50C-407E-A947-70E740481C1C}">
                <a14:useLocalDpi xmlns:a14="http://schemas.microsoft.com/office/drawing/2010/main" val="0"/>
              </a:ext>
            </a:extLst>
          </a:blip>
          <a:srcRect t="6718" r="1" b="33155"/>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Tree>
    <p:extLst>
      <p:ext uri="{BB962C8B-B14F-4D97-AF65-F5344CB8AC3E}">
        <p14:creationId xmlns:p14="http://schemas.microsoft.com/office/powerpoint/2010/main" val="38768076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6C210-A955-6243-A62A-1930E1020F49}"/>
              </a:ext>
            </a:extLst>
          </p:cNvPr>
          <p:cNvSpPr>
            <a:spLocks noGrp="1"/>
          </p:cNvSpPr>
          <p:nvPr>
            <p:ph type="title"/>
          </p:nvPr>
        </p:nvSpPr>
        <p:spPr>
          <a:xfrm>
            <a:off x="-52730" y="634181"/>
            <a:ext cx="6530347" cy="1676603"/>
          </a:xfrm>
        </p:spPr>
        <p:txBody>
          <a:bodyPr>
            <a:normAutofit/>
          </a:bodyPr>
          <a:lstStyle/>
          <a:p>
            <a:r>
              <a:rPr lang="fr-FR" sz="3200" dirty="0"/>
              <a:t>Plaute, en latin </a:t>
            </a:r>
            <a:r>
              <a:rPr lang="la-Latn" sz="3200" i="1" dirty="0"/>
              <a:t>Titus Maccius Plautus</a:t>
            </a:r>
            <a:endParaRPr lang="fr-FR" sz="3200" dirty="0"/>
          </a:p>
        </p:txBody>
      </p:sp>
      <p:sp>
        <p:nvSpPr>
          <p:cNvPr id="3" name="Espace réservé du contenu 2">
            <a:extLst>
              <a:ext uri="{FF2B5EF4-FFF2-40B4-BE49-F238E27FC236}">
                <a16:creationId xmlns:a16="http://schemas.microsoft.com/office/drawing/2014/main" id="{B97BA480-A28E-604E-8A3F-F4853F95A1B2}"/>
              </a:ext>
            </a:extLst>
          </p:cNvPr>
          <p:cNvSpPr>
            <a:spLocks noGrp="1"/>
          </p:cNvSpPr>
          <p:nvPr>
            <p:ph idx="1"/>
          </p:nvPr>
        </p:nvSpPr>
        <p:spPr>
          <a:xfrm>
            <a:off x="648930" y="2438400"/>
            <a:ext cx="5127029" cy="3785419"/>
          </a:xfrm>
        </p:spPr>
        <p:txBody>
          <a:bodyPr>
            <a:normAutofit/>
          </a:bodyPr>
          <a:lstStyle/>
          <a:p>
            <a:r>
              <a:rPr lang="fr-FR" sz="1900" dirty="0"/>
              <a:t>Né vers 254 av J-C, et mort en 184 av J-C à Rome, Plaute est un auteur comique latin. Il est le premier grand nom de la littérature latine, des auteurs tels que Naevius ou Ennius n'ayant guère laissé qu'un nom et quelques fragments. S'étant surtout inspiré d'auteurs grecs de la comédie nouvelle comme Ménandre, il leur a donné une saveur typiquement romaine. Il a acquis un grand succès de son vivant, et nombreux sont les écrivains romains qui l'ont loué. De plus, des géants de la littérature comme Shakespeare et Molière le comptent parmi leurs influences.</a:t>
            </a:r>
          </a:p>
          <a:p>
            <a:endParaRPr lang="fr-FR" sz="1900" dirty="0"/>
          </a:p>
        </p:txBody>
      </p:sp>
      <p:pic>
        <p:nvPicPr>
          <p:cNvPr id="4" name="Image 3">
            <a:extLst>
              <a:ext uri="{FF2B5EF4-FFF2-40B4-BE49-F238E27FC236}">
                <a16:creationId xmlns:a16="http://schemas.microsoft.com/office/drawing/2014/main" id="{A3BF53F1-263F-E648-AC33-776ED40EAE73}"/>
              </a:ext>
            </a:extLst>
          </p:cNvPr>
          <p:cNvPicPr/>
          <p:nvPr/>
        </p:nvPicPr>
        <p:blipFill rotWithShape="1">
          <a:blip r:embed="rId2">
            <a:extLst>
              <a:ext uri="{28A0092B-C50C-407E-A947-70E740481C1C}">
                <a14:useLocalDpi xmlns:a14="http://schemas.microsoft.com/office/drawing/2010/main" val="0"/>
              </a:ext>
            </a:extLst>
          </a:blip>
          <a:srcRect t="3303" r="-1" b="22809"/>
          <a:stretch/>
        </p:blipFill>
        <p:spPr bwMode="auto">
          <a:xfrm>
            <a:off x="6264875" y="640082"/>
            <a:ext cx="5287461" cy="5577837"/>
          </a:xfrm>
          <a:prstGeom prst="rect">
            <a:avLst/>
          </a:prstGeom>
          <a:noFill/>
          <a:effectLst/>
        </p:spPr>
      </p:pic>
    </p:spTree>
    <p:extLst>
      <p:ext uri="{BB962C8B-B14F-4D97-AF65-F5344CB8AC3E}">
        <p14:creationId xmlns:p14="http://schemas.microsoft.com/office/powerpoint/2010/main" val="3925490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6C210-A955-6243-A62A-1930E1020F49}"/>
              </a:ext>
            </a:extLst>
          </p:cNvPr>
          <p:cNvSpPr>
            <a:spLocks noGrp="1"/>
          </p:cNvSpPr>
          <p:nvPr>
            <p:ph type="title"/>
          </p:nvPr>
        </p:nvSpPr>
        <p:spPr>
          <a:xfrm>
            <a:off x="4957762" y="365125"/>
            <a:ext cx="6934200" cy="1325563"/>
          </a:xfrm>
        </p:spPr>
        <p:txBody>
          <a:bodyPr>
            <a:normAutofit/>
          </a:bodyPr>
          <a:lstStyle/>
          <a:p>
            <a:r>
              <a:rPr lang="fr-FR" sz="3200" dirty="0"/>
              <a:t>Térence, en latin </a:t>
            </a:r>
            <a:r>
              <a:rPr lang="fr-FR" sz="3200" i="1" dirty="0" err="1"/>
              <a:t>Publius</a:t>
            </a:r>
            <a:r>
              <a:rPr lang="fr-FR" sz="3200" i="1" dirty="0"/>
              <a:t> </a:t>
            </a:r>
            <a:r>
              <a:rPr lang="fr-FR" sz="3200" i="1" dirty="0" err="1"/>
              <a:t>Tenrentius</a:t>
            </a:r>
            <a:r>
              <a:rPr lang="fr-FR" sz="3200" i="1" dirty="0"/>
              <a:t> </a:t>
            </a:r>
            <a:r>
              <a:rPr lang="fr-FR" sz="3200" i="1" dirty="0" err="1"/>
              <a:t>Afer</a:t>
            </a:r>
            <a:endParaRPr lang="fr-FR" sz="3200" dirty="0"/>
          </a:p>
        </p:txBody>
      </p:sp>
      <p:pic>
        <p:nvPicPr>
          <p:cNvPr id="6" name="Image 5">
            <a:extLst>
              <a:ext uri="{FF2B5EF4-FFF2-40B4-BE49-F238E27FC236}">
                <a16:creationId xmlns:a16="http://schemas.microsoft.com/office/drawing/2014/main" id="{20872033-6267-1147-84C2-147D025898E8}"/>
              </a:ext>
            </a:extLst>
          </p:cNvPr>
          <p:cNvPicPr/>
          <p:nvPr/>
        </p:nvPicPr>
        <p:blipFill rotWithShape="1">
          <a:blip r:embed="rId2">
            <a:extLst>
              <a:ext uri="{28A0092B-C50C-407E-A947-70E740481C1C}">
                <a14:useLocalDpi xmlns:a14="http://schemas.microsoft.com/office/drawing/2010/main" val="0"/>
              </a:ext>
            </a:extLst>
          </a:blip>
          <a:srcRect r="7981" b="-1"/>
          <a:stretch/>
        </p:blipFill>
        <p:spPr bwMode="auto">
          <a:xfrm>
            <a:off x="300038" y="365125"/>
            <a:ext cx="4350620" cy="5811838"/>
          </a:xfrm>
          <a:prstGeom prst="rect">
            <a:avLst/>
          </a:prstGeom>
          <a:noFill/>
        </p:spPr>
      </p:pic>
      <p:sp>
        <p:nvSpPr>
          <p:cNvPr id="3" name="Espace réservé du contenu 2">
            <a:extLst>
              <a:ext uri="{FF2B5EF4-FFF2-40B4-BE49-F238E27FC236}">
                <a16:creationId xmlns:a16="http://schemas.microsoft.com/office/drawing/2014/main" id="{B97BA480-A28E-604E-8A3F-F4853F95A1B2}"/>
              </a:ext>
            </a:extLst>
          </p:cNvPr>
          <p:cNvSpPr>
            <a:spLocks noGrp="1"/>
          </p:cNvSpPr>
          <p:nvPr>
            <p:ph idx="1"/>
          </p:nvPr>
        </p:nvSpPr>
        <p:spPr>
          <a:xfrm>
            <a:off x="4957762" y="2270469"/>
            <a:ext cx="6703142" cy="4351338"/>
          </a:xfrm>
        </p:spPr>
        <p:txBody>
          <a:bodyPr>
            <a:normAutofit/>
          </a:bodyPr>
          <a:lstStyle/>
          <a:p>
            <a:r>
              <a:rPr lang="fr-FR" sz="2400" dirty="0"/>
              <a:t>Né à Carthage aux alentours de 190 et mort à Rome en 159 av J-C, Térence est un poète comique latin. Auteur de seulement six pièces qui nous sont toutes parvenues, il est considéré, avec Plaute, comme un des deux grands maîtres du genre à Rome, et son œuvre a exercé une influence profonde sur le théâtre européen, de l’Antiquité jusqu’aux temps modernes.</a:t>
            </a:r>
          </a:p>
          <a:p>
            <a:endParaRPr lang="fr-FR" sz="2400" dirty="0"/>
          </a:p>
        </p:txBody>
      </p:sp>
    </p:spTree>
    <p:extLst>
      <p:ext uri="{BB962C8B-B14F-4D97-AF65-F5344CB8AC3E}">
        <p14:creationId xmlns:p14="http://schemas.microsoft.com/office/powerpoint/2010/main" val="372547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E3FD4-F256-2B4F-A15E-1A13500E8191}"/>
              </a:ext>
            </a:extLst>
          </p:cNvPr>
          <p:cNvSpPr>
            <a:spLocks noGrp="1"/>
          </p:cNvSpPr>
          <p:nvPr>
            <p:ph type="title"/>
          </p:nvPr>
        </p:nvSpPr>
        <p:spPr>
          <a:xfrm>
            <a:off x="352367" y="634181"/>
            <a:ext cx="7382963" cy="1676603"/>
          </a:xfrm>
        </p:spPr>
        <p:txBody>
          <a:bodyPr vert="horz" lIns="91440" tIns="45720" rIns="91440" bIns="45720" rtlCol="0" anchor="ctr">
            <a:normAutofit/>
          </a:bodyPr>
          <a:lstStyle/>
          <a:p>
            <a:r>
              <a:rPr lang="en-US" sz="3200" dirty="0" err="1"/>
              <a:t>Sénèque</a:t>
            </a:r>
            <a:r>
              <a:rPr lang="en-US" sz="3200" dirty="0"/>
              <a:t> (</a:t>
            </a:r>
            <a:r>
              <a:rPr lang="en-US" sz="3200" dirty="0" err="1"/>
              <a:t>en</a:t>
            </a:r>
            <a:r>
              <a:rPr lang="en-US" sz="3200" dirty="0"/>
              <a:t> </a:t>
            </a:r>
            <a:r>
              <a:rPr lang="en-US" sz="3200" dirty="0" err="1"/>
              <a:t>latin</a:t>
            </a:r>
            <a:r>
              <a:rPr lang="en-US" sz="3200" dirty="0"/>
              <a:t> </a:t>
            </a:r>
            <a:r>
              <a:rPr lang="en-US" sz="3200" i="1" dirty="0"/>
              <a:t>Lucius </a:t>
            </a:r>
            <a:r>
              <a:rPr lang="en-US" sz="3200" i="1" dirty="0" err="1"/>
              <a:t>Annaeus</a:t>
            </a:r>
            <a:r>
              <a:rPr lang="en-US" sz="3200" i="1" dirty="0"/>
              <a:t> Seneca</a:t>
            </a:r>
            <a:r>
              <a:rPr lang="en-US" sz="3200" dirty="0"/>
              <a:t>)</a:t>
            </a:r>
          </a:p>
        </p:txBody>
      </p:sp>
      <p:sp>
        <p:nvSpPr>
          <p:cNvPr id="5" name="Rectangle 4">
            <a:extLst>
              <a:ext uri="{FF2B5EF4-FFF2-40B4-BE49-F238E27FC236}">
                <a16:creationId xmlns:a16="http://schemas.microsoft.com/office/drawing/2014/main" id="{8B9FC35F-28DC-2F47-BA53-F779CDBA5674}"/>
              </a:ext>
            </a:extLst>
          </p:cNvPr>
          <p:cNvSpPr/>
          <p:nvPr/>
        </p:nvSpPr>
        <p:spPr>
          <a:xfrm>
            <a:off x="648930" y="2438400"/>
            <a:ext cx="6586489" cy="3785419"/>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400" dirty="0" err="1"/>
              <a:t>Sénèque</a:t>
            </a:r>
            <a:r>
              <a:rPr lang="en-US" sz="2400" dirty="0"/>
              <a:t> </a:t>
            </a:r>
            <a:r>
              <a:rPr lang="en-US" sz="2400" dirty="0" err="1"/>
              <a:t>est</a:t>
            </a:r>
            <a:r>
              <a:rPr lang="en-US" sz="2400" dirty="0"/>
              <a:t> né à </a:t>
            </a:r>
            <a:r>
              <a:rPr lang="en-US" sz="2400" dirty="0" err="1"/>
              <a:t>Cordoue</a:t>
            </a:r>
            <a:r>
              <a:rPr lang="en-US" sz="2400" dirty="0"/>
              <a:t>, dans le </a:t>
            </a:r>
            <a:r>
              <a:rPr lang="en-US" sz="2400" dirty="0" err="1"/>
              <a:t>sud</a:t>
            </a:r>
            <a:r>
              <a:rPr lang="en-US" sz="2400" dirty="0"/>
              <a:t> de </a:t>
            </a:r>
            <a:r>
              <a:rPr lang="en-US" sz="2400" dirty="0" err="1"/>
              <a:t>l'Espagne</a:t>
            </a:r>
            <a:r>
              <a:rPr lang="en-US" sz="2400" dirty="0"/>
              <a:t>, entre </a:t>
            </a:r>
            <a:r>
              <a:rPr lang="en-US" sz="2400" dirty="0" err="1"/>
              <a:t>l'an</a:t>
            </a:r>
            <a:r>
              <a:rPr lang="en-US" sz="2400" dirty="0"/>
              <a:t> 4 av J-C et </a:t>
            </a:r>
            <a:r>
              <a:rPr lang="en-US" sz="2400" dirty="0" err="1"/>
              <a:t>l'an</a:t>
            </a:r>
            <a:r>
              <a:rPr lang="en-US" sz="2400" dirty="0"/>
              <a:t> 1 </a:t>
            </a:r>
            <a:r>
              <a:rPr lang="en-US" sz="2400" dirty="0" err="1"/>
              <a:t>apr</a:t>
            </a:r>
            <a:r>
              <a:rPr lang="en-US" sz="2400" dirty="0"/>
              <a:t> J-C et </a:t>
            </a:r>
            <a:r>
              <a:rPr lang="en-US" sz="2400" dirty="0" err="1"/>
              <a:t>est</a:t>
            </a:r>
            <a:r>
              <a:rPr lang="en-US" sz="2400" dirty="0"/>
              <a:t> mort le 12 </a:t>
            </a:r>
            <a:r>
              <a:rPr lang="en-US" sz="2400" dirty="0" err="1"/>
              <a:t>avril</a:t>
            </a:r>
            <a:r>
              <a:rPr lang="en-US" sz="2400" dirty="0"/>
              <a:t> 65. </a:t>
            </a:r>
            <a:r>
              <a:rPr lang="en-US" sz="2400" dirty="0" err="1"/>
              <a:t>Ses</a:t>
            </a:r>
            <a:r>
              <a:rPr lang="en-US" sz="2400" dirty="0"/>
              <a:t> </a:t>
            </a:r>
            <a:r>
              <a:rPr lang="en-US" sz="2400" dirty="0" err="1"/>
              <a:t>tragédies</a:t>
            </a:r>
            <a:r>
              <a:rPr lang="en-US" sz="2400" dirty="0"/>
              <a:t> constituent </a:t>
            </a:r>
            <a:r>
              <a:rPr lang="en-US" sz="2400" dirty="0" err="1"/>
              <a:t>l'un</a:t>
            </a:r>
            <a:r>
              <a:rPr lang="en-US" sz="2400" dirty="0"/>
              <a:t> des </a:t>
            </a:r>
            <a:r>
              <a:rPr lang="en-US" sz="2400" dirty="0" err="1"/>
              <a:t>meilleurs</a:t>
            </a:r>
            <a:r>
              <a:rPr lang="en-US" sz="2400" dirty="0"/>
              <a:t> </a:t>
            </a:r>
            <a:r>
              <a:rPr lang="en-US" sz="2400" dirty="0" err="1"/>
              <a:t>exemples</a:t>
            </a:r>
            <a:r>
              <a:rPr lang="en-US" sz="2400" dirty="0"/>
              <a:t> du </a:t>
            </a:r>
            <a:r>
              <a:rPr lang="en-US" sz="2400" dirty="0" err="1"/>
              <a:t>théâtre</a:t>
            </a:r>
            <a:r>
              <a:rPr lang="en-US" sz="2400" dirty="0"/>
              <a:t> </a:t>
            </a:r>
            <a:r>
              <a:rPr lang="en-US" sz="2400" dirty="0" err="1"/>
              <a:t>tragique</a:t>
            </a:r>
            <a:r>
              <a:rPr lang="en-US" sz="2400" dirty="0"/>
              <a:t> </a:t>
            </a:r>
            <a:r>
              <a:rPr lang="en-US" sz="2400" dirty="0" err="1"/>
              <a:t>latin</a:t>
            </a:r>
            <a:r>
              <a:rPr lang="en-US" sz="2400" dirty="0"/>
              <a:t> avec des </a:t>
            </a:r>
            <a:r>
              <a:rPr lang="en-US" sz="2400" dirty="0" err="1"/>
              <a:t>œuvres</a:t>
            </a:r>
            <a:r>
              <a:rPr lang="en-US" sz="2400" dirty="0"/>
              <a:t> qui </a:t>
            </a:r>
            <a:r>
              <a:rPr lang="en-US" sz="2400" dirty="0" err="1"/>
              <a:t>nourriront</a:t>
            </a:r>
            <a:r>
              <a:rPr lang="en-US" sz="2400" dirty="0"/>
              <a:t> le </a:t>
            </a:r>
            <a:r>
              <a:rPr lang="en-US" sz="2400" dirty="0" err="1"/>
              <a:t>théâtre</a:t>
            </a:r>
            <a:r>
              <a:rPr lang="en-US" sz="2400" dirty="0"/>
              <a:t> </a:t>
            </a:r>
            <a:r>
              <a:rPr lang="en-US" sz="2400" dirty="0" err="1"/>
              <a:t>classique</a:t>
            </a:r>
            <a:r>
              <a:rPr lang="en-US" sz="2400" dirty="0"/>
              <a:t> </a:t>
            </a:r>
            <a:r>
              <a:rPr lang="en-US" sz="2400" dirty="0" err="1"/>
              <a:t>français</a:t>
            </a:r>
            <a:r>
              <a:rPr lang="en-US" sz="2400" dirty="0"/>
              <a:t> du </a:t>
            </a:r>
            <a:r>
              <a:rPr lang="en-US" sz="2400" dirty="0" err="1"/>
              <a:t>XVIIème</a:t>
            </a:r>
            <a:r>
              <a:rPr lang="en-US" sz="2400" dirty="0"/>
              <a:t> siècle </a:t>
            </a:r>
            <a:r>
              <a:rPr lang="en-US" sz="2400" dirty="0" err="1"/>
              <a:t>comme</a:t>
            </a:r>
            <a:r>
              <a:rPr lang="en-US" sz="2400" dirty="0"/>
              <a:t> </a:t>
            </a:r>
            <a:r>
              <a:rPr lang="en-US" sz="2400" dirty="0" err="1"/>
              <a:t>Médée</a:t>
            </a:r>
            <a:r>
              <a:rPr lang="en-US" sz="2400" dirty="0"/>
              <a:t>, </a:t>
            </a:r>
            <a:r>
              <a:rPr lang="en-US" sz="2400" dirty="0" err="1"/>
              <a:t>Œdipe</a:t>
            </a:r>
            <a:r>
              <a:rPr lang="en-US" sz="2400" dirty="0"/>
              <a:t> </a:t>
            </a:r>
            <a:r>
              <a:rPr lang="en-US" sz="2400" dirty="0" err="1"/>
              <a:t>ou</a:t>
            </a:r>
            <a:r>
              <a:rPr lang="en-US" sz="2400" dirty="0"/>
              <a:t> </a:t>
            </a:r>
            <a:r>
              <a:rPr lang="en-US" sz="2400" dirty="0" err="1"/>
              <a:t>Phèdre</a:t>
            </a:r>
            <a:r>
              <a:rPr lang="en-US" sz="2400" dirty="0"/>
              <a:t>. </a:t>
            </a:r>
            <a:endParaRPr lang="en-US" sz="2400" dirty="0">
              <a:effectLst/>
            </a:endParaRPr>
          </a:p>
        </p:txBody>
      </p:sp>
      <p:pic>
        <p:nvPicPr>
          <p:cNvPr id="4" name="Espace réservé du contenu 3">
            <a:extLst>
              <a:ext uri="{FF2B5EF4-FFF2-40B4-BE49-F238E27FC236}">
                <a16:creationId xmlns:a16="http://schemas.microsoft.com/office/drawing/2014/main" id="{BCBD5B03-5C88-B94D-B333-793000607EBE}"/>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2" b="7112"/>
          <a:stretch/>
        </p:blipFill>
        <p:spPr bwMode="auto">
          <a:xfrm>
            <a:off x="7556409" y="640082"/>
            <a:ext cx="3995928" cy="5577837"/>
          </a:xfrm>
          <a:prstGeom prst="rect">
            <a:avLst/>
          </a:prstGeom>
          <a:noFill/>
          <a:effectLst/>
        </p:spPr>
      </p:pic>
    </p:spTree>
    <p:extLst>
      <p:ext uri="{BB962C8B-B14F-4D97-AF65-F5344CB8AC3E}">
        <p14:creationId xmlns:p14="http://schemas.microsoft.com/office/powerpoint/2010/main" val="223222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4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40BB88-7A49-F94C-853C-F59B97A8C86D}"/>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Les </a:t>
            </a:r>
            <a:r>
              <a:rPr lang="en-US" sz="3600" dirty="0" err="1">
                <a:solidFill>
                  <a:srgbClr val="FFFFFF"/>
                </a:solidFill>
              </a:rPr>
              <a:t>acteurs</a:t>
            </a:r>
            <a:r>
              <a:rPr lang="en-US" sz="3600" dirty="0">
                <a:solidFill>
                  <a:srgbClr val="FFFFFF"/>
                </a:solidFill>
              </a:rPr>
              <a:t> </a:t>
            </a:r>
            <a:br>
              <a:rPr lang="en-US" sz="3600" dirty="0">
                <a:solidFill>
                  <a:srgbClr val="FFFFFF"/>
                </a:solidFill>
              </a:rPr>
            </a:br>
            <a:endParaRPr lang="en-US" sz="3600" dirty="0">
              <a:solidFill>
                <a:srgbClr val="FFFFFF"/>
              </a:solidFill>
            </a:endParaRPr>
          </a:p>
        </p:txBody>
      </p:sp>
      <p:sp>
        <p:nvSpPr>
          <p:cNvPr id="4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id="{5D12906F-7AA9-0E4D-939E-252B8DA1BBB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4245" b="13750"/>
          <a:stretch/>
        </p:blipFill>
        <p:spPr bwMode="auto">
          <a:xfrm>
            <a:off x="976251" y="942538"/>
            <a:ext cx="7163222" cy="4808332"/>
          </a:xfrm>
          <a:prstGeom prst="rect">
            <a:avLst/>
          </a:prstGeom>
          <a:noFill/>
          <a:effectLst/>
        </p:spPr>
      </p:pic>
      <p:sp>
        <p:nvSpPr>
          <p:cNvPr id="24" name="Rectangle 23">
            <a:extLst>
              <a:ext uri="{FF2B5EF4-FFF2-40B4-BE49-F238E27FC236}">
                <a16:creationId xmlns:a16="http://schemas.microsoft.com/office/drawing/2014/main" id="{603D6C42-19FF-1549-9D34-766BB9A96A8C}"/>
              </a:ext>
            </a:extLst>
          </p:cNvPr>
          <p:cNvSpPr/>
          <p:nvPr/>
        </p:nvSpPr>
        <p:spPr>
          <a:xfrm>
            <a:off x="1509862" y="5745232"/>
            <a:ext cx="6096000" cy="461665"/>
          </a:xfrm>
          <a:prstGeom prst="rect">
            <a:avLst/>
          </a:prstGeom>
        </p:spPr>
        <p:txBody>
          <a:bodyPr>
            <a:spAutoFit/>
          </a:bodyPr>
          <a:lstStyle/>
          <a:p>
            <a:pPr algn="ctr"/>
            <a:r>
              <a:rPr lang="fr-FR" sz="1200" b="1" i="1" u="none" strike="noStrike" dirty="0">
                <a:effectLst/>
              </a:rPr>
              <a:t>Acteurs romains se préparant pour un spectacle</a:t>
            </a:r>
            <a:endParaRPr lang="fr-FR" sz="1200" b="1" i="0" u="none" strike="noStrike" dirty="0">
              <a:effectLst/>
            </a:endParaRPr>
          </a:p>
          <a:p>
            <a:pPr algn="ctr"/>
            <a:r>
              <a:rPr lang="fr-FR" sz="1200" b="1" i="0" u="none" strike="noStrike" dirty="0">
                <a:effectLst/>
              </a:rPr>
              <a:t>mosaïque de la Maison du Poète Tragique à Pompéi</a:t>
            </a:r>
          </a:p>
        </p:txBody>
      </p:sp>
    </p:spTree>
    <p:extLst>
      <p:ext uri="{BB962C8B-B14F-4D97-AF65-F5344CB8AC3E}">
        <p14:creationId xmlns:p14="http://schemas.microsoft.com/office/powerpoint/2010/main" val="139818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BB6FB69-974D-F845-8AC1-0C01DFC1858F}"/>
              </a:ext>
            </a:extLst>
          </p:cNvPr>
          <p:cNvPicPr>
            <a:picLocks noChangeAspect="1"/>
          </p:cNvPicPr>
          <p:nvPr/>
        </p:nvPicPr>
        <p:blipFill rotWithShape="1">
          <a:blip r:embed="rId2"/>
          <a:srcRect l="519" r="-1" b="-1"/>
          <a:stretch/>
        </p:blipFill>
        <p:spPr>
          <a:xfrm>
            <a:off x="-11909" y="10"/>
            <a:ext cx="6324601" cy="6857990"/>
          </a:xfrm>
          <a:prstGeom prst="rect">
            <a:avLst/>
          </a:prstGeom>
        </p:spPr>
      </p:pic>
      <p:pic>
        <p:nvPicPr>
          <p:cNvPr id="20" name="Picture 13">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7F33D585-CAEA-2945-AA60-AC1D478E3C51}"/>
              </a:ext>
            </a:extLst>
          </p:cNvPr>
          <p:cNvSpPr>
            <a:spLocks noGrp="1"/>
          </p:cNvSpPr>
          <p:nvPr>
            <p:ph idx="1"/>
          </p:nvPr>
        </p:nvSpPr>
        <p:spPr>
          <a:xfrm>
            <a:off x="6324601" y="1634057"/>
            <a:ext cx="5645707" cy="3589885"/>
          </a:xfrm>
        </p:spPr>
        <p:txBody>
          <a:bodyPr anchor="b">
            <a:normAutofit/>
          </a:bodyPr>
          <a:lstStyle/>
          <a:p>
            <a:pPr marL="0" indent="0">
              <a:buNone/>
            </a:pPr>
            <a:r>
              <a:rPr lang="fr-FR" sz="1800" dirty="0">
                <a:solidFill>
                  <a:srgbClr val="000000"/>
                </a:solidFill>
              </a:rPr>
              <a:t>Les comédiens étaient tous des hommes, soit des esclaves, soit des hommes libres mais n’étaient pas des citoyens. Un citoyen qui fait l’acteur est dégradé par les censeurs (qui établissent les rangs sociaux dans la société romaine) et exclu de son rang. Pourtant, exceptionnellement, des sénateurs ou des magistrats pouvaient monter sur scène. À Rome, la scène est interdite aux femmes, à l'exception des actrices de mimes (souvent assimilées à des prostituées).</a:t>
            </a:r>
          </a:p>
          <a:p>
            <a:endParaRPr lang="fr-FR" sz="1800" dirty="0">
              <a:solidFill>
                <a:srgbClr val="000000"/>
              </a:solidFill>
            </a:endParaRPr>
          </a:p>
        </p:txBody>
      </p:sp>
      <p:sp>
        <p:nvSpPr>
          <p:cNvPr id="5" name="Rectangle 4">
            <a:extLst>
              <a:ext uri="{FF2B5EF4-FFF2-40B4-BE49-F238E27FC236}">
                <a16:creationId xmlns:a16="http://schemas.microsoft.com/office/drawing/2014/main" id="{DEE000CC-94A5-AB4D-AC14-14FB3095FE3B}"/>
              </a:ext>
            </a:extLst>
          </p:cNvPr>
          <p:cNvSpPr/>
          <p:nvPr/>
        </p:nvSpPr>
        <p:spPr>
          <a:xfrm>
            <a:off x="228601" y="6130665"/>
            <a:ext cx="6096000" cy="461665"/>
          </a:xfrm>
          <a:prstGeom prst="rect">
            <a:avLst/>
          </a:prstGeom>
        </p:spPr>
        <p:txBody>
          <a:bodyPr>
            <a:spAutoFit/>
          </a:bodyPr>
          <a:lstStyle/>
          <a:p>
            <a:r>
              <a:rPr lang="fr-FR" sz="1200" b="1" i="0" u="none" strike="noStrike" dirty="0">
                <a:solidFill>
                  <a:srgbClr val="000000"/>
                </a:solidFill>
                <a:effectLst/>
              </a:rPr>
              <a:t>"L'acteur-roi". Fresque d'Herculanum, (39 x 39 cm.).</a:t>
            </a:r>
            <a:br>
              <a:rPr lang="fr-FR" sz="1200" b="1" dirty="0"/>
            </a:br>
            <a:r>
              <a:rPr lang="fr-FR" sz="1200" b="1" i="0" u="none" strike="noStrike" dirty="0">
                <a:solidFill>
                  <a:srgbClr val="000000"/>
                </a:solidFill>
                <a:effectLst/>
              </a:rPr>
              <a:t>Naples, Musée archéologique.</a:t>
            </a:r>
            <a:endParaRPr lang="fr-FR" sz="1200" b="1" dirty="0"/>
          </a:p>
        </p:txBody>
      </p:sp>
    </p:spTree>
    <p:extLst>
      <p:ext uri="{BB962C8B-B14F-4D97-AF65-F5344CB8AC3E}">
        <p14:creationId xmlns:p14="http://schemas.microsoft.com/office/powerpoint/2010/main" val="2666414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688A99-8DBA-7346-A42A-15AE19110FF3}"/>
              </a:ext>
            </a:extLst>
          </p:cNvPr>
          <p:cNvSpPr>
            <a:spLocks noGrp="1"/>
          </p:cNvSpPr>
          <p:nvPr>
            <p:ph idx="1"/>
          </p:nvPr>
        </p:nvSpPr>
        <p:spPr>
          <a:xfrm>
            <a:off x="508981" y="1969939"/>
            <a:ext cx="5006336" cy="3181684"/>
          </a:xfrm>
        </p:spPr>
        <p:txBody>
          <a:bodyPr anchor="t">
            <a:normAutofit fontScale="85000" lnSpcReduction="20000"/>
          </a:bodyPr>
          <a:lstStyle/>
          <a:p>
            <a:r>
              <a:rPr lang="fr-FR" sz="1900" dirty="0"/>
              <a:t>Les acteurs de mime ou de pantomime sont de véritables vedettes. Riches et célèbres, ils sont socialement acceptés ; ils deviennent les favoris des grands. La pantomime, popularisée sous Auguste, est entièrement organisée autour du comédien, qui joue tous les personnages et dont les solos sont mis en valeur par les chanteurs, qui les reprennent en écho.</a:t>
            </a:r>
          </a:p>
          <a:p>
            <a:r>
              <a:rPr lang="fr-FR" sz="1900" dirty="0"/>
              <a:t>Les acteurs et les musiciens sont réunis en troupes dirigées par un chef. Tout comme les costumes et le maquillage, le jeu de l'acteur respecte des règles précises. </a:t>
            </a:r>
          </a:p>
          <a:p>
            <a:r>
              <a:rPr lang="fr-FR" sz="1900" dirty="0"/>
              <a:t>Malgré le mépris dans lequel étaient tenus les acteurs à Rome, quelques acteurs de talent comme </a:t>
            </a:r>
            <a:r>
              <a:rPr lang="fr-FR" sz="1900" dirty="0" err="1"/>
              <a:t>Ambivius</a:t>
            </a:r>
            <a:r>
              <a:rPr lang="fr-FR" sz="1900" dirty="0"/>
              <a:t> </a:t>
            </a:r>
            <a:r>
              <a:rPr lang="fr-FR" sz="1900" dirty="0" err="1"/>
              <a:t>Turpio</a:t>
            </a:r>
            <a:r>
              <a:rPr lang="fr-FR" sz="1900" dirty="0"/>
              <a:t>, </a:t>
            </a:r>
            <a:r>
              <a:rPr lang="fr-FR" sz="1900" dirty="0" err="1"/>
              <a:t>Roscius</a:t>
            </a:r>
            <a:r>
              <a:rPr lang="fr-FR" sz="1900" dirty="0"/>
              <a:t> et </a:t>
            </a:r>
            <a:r>
              <a:rPr lang="fr-FR" sz="1900" dirty="0" err="1"/>
              <a:t>AEsopus</a:t>
            </a:r>
            <a:r>
              <a:rPr lang="fr-FR" sz="1900" dirty="0"/>
              <a:t>, parvenaient à amasser des fortunes considérables.</a:t>
            </a:r>
          </a:p>
          <a:p>
            <a:pPr marL="0" indent="0">
              <a:buNone/>
            </a:pPr>
            <a:endParaRPr lang="fr-FR" sz="1400" dirty="0"/>
          </a:p>
        </p:txBody>
      </p:sp>
      <p:sp>
        <p:nvSpPr>
          <p:cNvPr id="26" name="Freeform: Shape 2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FE6D55B7-B74D-394E-9E0C-2727424FBF63}"/>
              </a:ext>
            </a:extLst>
          </p:cNvPr>
          <p:cNvPicPr>
            <a:picLocks noChangeAspect="1"/>
          </p:cNvPicPr>
          <p:nvPr/>
        </p:nvPicPr>
        <p:blipFill>
          <a:blip r:embed="rId2"/>
          <a:stretch>
            <a:fillRect/>
          </a:stretch>
        </p:blipFill>
        <p:spPr>
          <a:xfrm>
            <a:off x="7800975" y="1238731"/>
            <a:ext cx="4105275" cy="2914745"/>
          </a:xfrm>
          <a:prstGeom prst="rect">
            <a:avLst/>
          </a:prstGeom>
        </p:spPr>
      </p:pic>
      <p:sp>
        <p:nvSpPr>
          <p:cNvPr id="6" name="Rectangle 5">
            <a:extLst>
              <a:ext uri="{FF2B5EF4-FFF2-40B4-BE49-F238E27FC236}">
                <a16:creationId xmlns:a16="http://schemas.microsoft.com/office/drawing/2014/main" id="{09077103-CA51-2045-9223-1AB6256692E4}"/>
              </a:ext>
            </a:extLst>
          </p:cNvPr>
          <p:cNvSpPr/>
          <p:nvPr/>
        </p:nvSpPr>
        <p:spPr>
          <a:xfrm>
            <a:off x="8086294" y="4185825"/>
            <a:ext cx="3819956" cy="276999"/>
          </a:xfrm>
          <a:prstGeom prst="rect">
            <a:avLst/>
          </a:prstGeom>
        </p:spPr>
        <p:txBody>
          <a:bodyPr wrap="none">
            <a:spAutoFit/>
          </a:bodyPr>
          <a:lstStyle/>
          <a:p>
            <a:r>
              <a:rPr lang="fr-FR" sz="1200" b="1" i="0" u="none" strike="noStrike" dirty="0">
                <a:solidFill>
                  <a:srgbClr val="222222"/>
                </a:solidFill>
                <a:effectLst/>
              </a:rPr>
              <a:t>Une scène de danse et de musique, mosaïque de Pompéi</a:t>
            </a:r>
            <a:endParaRPr lang="fr-FR" sz="1200" b="1" dirty="0"/>
          </a:p>
        </p:txBody>
      </p:sp>
    </p:spTree>
    <p:extLst>
      <p:ext uri="{BB962C8B-B14F-4D97-AF65-F5344CB8AC3E}">
        <p14:creationId xmlns:p14="http://schemas.microsoft.com/office/powerpoint/2010/main" val="165387908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33">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146B21A-7FCD-E04C-AC67-F580441FDC2C}"/>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3700">
                <a:solidFill>
                  <a:schemeClr val="bg1"/>
                </a:solidFill>
              </a:rPr>
              <a:t>Lieux de représentations </a:t>
            </a:r>
            <a:br>
              <a:rPr lang="en-US" sz="3700">
                <a:solidFill>
                  <a:schemeClr val="bg1"/>
                </a:solidFill>
              </a:rPr>
            </a:br>
            <a:endParaRPr lang="en-US" sz="3700">
              <a:solidFill>
                <a:schemeClr val="bg1"/>
              </a:solidFill>
            </a:endParaRPr>
          </a:p>
        </p:txBody>
      </p:sp>
      <p:pic>
        <p:nvPicPr>
          <p:cNvPr id="1025" name="Picture 1" descr="page11image1414409680">
            <a:extLst>
              <a:ext uri="{FF2B5EF4-FFF2-40B4-BE49-F238E27FC236}">
                <a16:creationId xmlns:a16="http://schemas.microsoft.com/office/drawing/2014/main" id="{226D8039-2E81-F042-89A8-6A9C0AFCF2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567"/>
          <a:stretch/>
        </p:blipFill>
        <p:spPr bwMode="auto">
          <a:xfrm>
            <a:off x="4654296" y="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30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967</Words>
  <Application>Microsoft Office PowerPoint</Application>
  <PresentationFormat>Grand écran</PresentationFormat>
  <Paragraphs>32</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Tw Cen MT</vt:lpstr>
      <vt:lpstr>Thème Office</vt:lpstr>
      <vt:lpstr>Le théâtre à Rome </vt:lpstr>
      <vt:lpstr>Les auteurs  </vt:lpstr>
      <vt:lpstr>Plaute, en latin Titus Maccius Plautus</vt:lpstr>
      <vt:lpstr>Térence, en latin Publius Tenrentius Afer</vt:lpstr>
      <vt:lpstr>Sénèque (en latin Lucius Annaeus Seneca)</vt:lpstr>
      <vt:lpstr>Les acteurs  </vt:lpstr>
      <vt:lpstr>Présentation PowerPoint</vt:lpstr>
      <vt:lpstr>Présentation PowerPoint</vt:lpstr>
      <vt:lpstr>Lieux de représentations  </vt:lpstr>
      <vt:lpstr>Présentation PowerPoint</vt:lpstr>
      <vt:lpstr>Il existait deux types de lieux de représentation : </vt:lpstr>
      <vt:lpstr>Organisation : </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théâtre à Rome </dc:title>
  <dc:creator>Solène FROMENTIN</dc:creator>
  <cp:lastModifiedBy>Joel Fromentin</cp:lastModifiedBy>
  <cp:revision>4</cp:revision>
  <dcterms:created xsi:type="dcterms:W3CDTF">2020-03-29T11:31:34Z</dcterms:created>
  <dcterms:modified xsi:type="dcterms:W3CDTF">2020-03-29T14:48:17Z</dcterms:modified>
</cp:coreProperties>
</file>